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4DpMDgC8NJsggUmkGh9rTGuOa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wRKDeKbAcI"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znVuCVQd10"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VxGNElZ954" TargetMode="External"/><Relationship Id="rId3" Type="http://schemas.openxmlformats.org/officeDocument/2006/relationships/hyperlink" Target="https://www.youtube.com/watch?v=i_AqhdSRsoY"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8be95587d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38be95587d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138be95587d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70634c738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470634c738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Sam</a:t>
            </a:r>
            <a:r>
              <a:rPr lang="en-GB" sz="1400"/>
              <a:t> - 3 mins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They could reach out into the world, knowing you would be there to comfort them in times of need. </a:t>
            </a:r>
            <a:endParaRPr sz="1400"/>
          </a:p>
          <a:p>
            <a:pPr indent="0" lvl="0" marL="0" rtl="0" algn="l">
              <a:lnSpc>
                <a:spcPct val="100000"/>
              </a:lnSpc>
              <a:spcBef>
                <a:spcPts val="0"/>
              </a:spcBef>
              <a:spcAft>
                <a:spcPts val="0"/>
              </a:spcAft>
              <a:buClr>
                <a:schemeClr val="dk1"/>
              </a:buClr>
              <a:buSzPts val="1200"/>
              <a:buFont typeface="Calibri"/>
              <a:buNone/>
            </a:pPr>
            <a:r>
              <a:t/>
            </a:r>
            <a:endParaRPr b="1" sz="1400"/>
          </a:p>
          <a:p>
            <a:pPr indent="0" lvl="0" marL="0" rtl="0" algn="l">
              <a:lnSpc>
                <a:spcPct val="100000"/>
              </a:lnSpc>
              <a:spcBef>
                <a:spcPts val="0"/>
              </a:spcBef>
              <a:spcAft>
                <a:spcPts val="0"/>
              </a:spcAft>
              <a:buClr>
                <a:schemeClr val="dk1"/>
              </a:buClr>
              <a:buSzPts val="1200"/>
              <a:buFont typeface="Calibri"/>
              <a:buNone/>
            </a:pPr>
            <a:r>
              <a:rPr b="1" lang="en-GB" sz="1400"/>
              <a:t>Secure attachment - </a:t>
            </a:r>
            <a:endParaRPr b="1" sz="1400"/>
          </a:p>
          <a:p>
            <a:pPr indent="0" lvl="0" marL="0" rtl="0" algn="l">
              <a:lnSpc>
                <a:spcPct val="100000"/>
              </a:lnSpc>
              <a:spcBef>
                <a:spcPts val="0"/>
              </a:spcBef>
              <a:spcAft>
                <a:spcPts val="0"/>
              </a:spcAft>
              <a:buClr>
                <a:schemeClr val="dk1"/>
              </a:buClr>
              <a:buSzPts val="1200"/>
              <a:buFont typeface="Calibri"/>
              <a:buNone/>
            </a:pPr>
            <a:r>
              <a:t/>
            </a:r>
            <a:endParaRPr b="1" sz="1400"/>
          </a:p>
          <a:p>
            <a:pPr indent="0" lvl="0" marL="0" rtl="0" algn="l">
              <a:lnSpc>
                <a:spcPct val="100000"/>
              </a:lnSpc>
              <a:spcBef>
                <a:spcPts val="0"/>
              </a:spcBef>
              <a:spcAft>
                <a:spcPts val="0"/>
              </a:spcAft>
              <a:buClr>
                <a:schemeClr val="dk1"/>
              </a:buClr>
              <a:buSzPts val="1200"/>
              <a:buFont typeface="Calibri"/>
              <a:buNone/>
            </a:pPr>
            <a:r>
              <a:rPr b="1" lang="en-GB" sz="1400"/>
              <a:t>Emotional component - </a:t>
            </a:r>
            <a:endParaRPr b="1" sz="1400"/>
          </a:p>
          <a:p>
            <a:pPr indent="0" lvl="0" marL="0" rtl="0" algn="just">
              <a:lnSpc>
                <a:spcPct val="100000"/>
              </a:lnSpc>
              <a:spcBef>
                <a:spcPts val="0"/>
              </a:spcBef>
              <a:spcAft>
                <a:spcPts val="0"/>
              </a:spcAft>
              <a:buClr>
                <a:schemeClr val="dk1"/>
              </a:buClr>
              <a:buSzPts val="1200"/>
              <a:buFont typeface="Calibri"/>
              <a:buNone/>
            </a:pPr>
            <a:r>
              <a:rPr lang="en-GB" sz="1400"/>
              <a:t>Carer is reliable source of comfort, able to provide emotional understanding and regulation. </a:t>
            </a:r>
            <a:endParaRPr sz="1400"/>
          </a:p>
          <a:p>
            <a:pPr indent="0" lvl="0" marL="0" rtl="0" algn="just">
              <a:lnSpc>
                <a:spcPct val="100000"/>
              </a:lnSpc>
              <a:spcBef>
                <a:spcPts val="0"/>
              </a:spcBef>
              <a:spcAft>
                <a:spcPts val="0"/>
              </a:spcAft>
              <a:buClr>
                <a:schemeClr val="dk1"/>
              </a:buClr>
              <a:buSzPts val="1200"/>
              <a:buFont typeface="Calibri"/>
              <a:buNone/>
            </a:pPr>
            <a:r>
              <a:rPr lang="en-GB" sz="1400"/>
              <a:t>Child then develops ability to express and regulate emotion. </a:t>
            </a:r>
            <a:endParaRPr sz="1400"/>
          </a:p>
          <a:p>
            <a:pPr indent="0" lvl="0" marL="0" rtl="0" algn="l">
              <a:lnSpc>
                <a:spcPct val="100000"/>
              </a:lnSpc>
              <a:spcBef>
                <a:spcPts val="0"/>
              </a:spcBef>
              <a:spcAft>
                <a:spcPts val="0"/>
              </a:spcAft>
              <a:buClr>
                <a:schemeClr val="dk1"/>
              </a:buClr>
              <a:buSzPts val="1200"/>
              <a:buFont typeface="Calibri"/>
              <a:buNone/>
            </a:pPr>
            <a:r>
              <a:t/>
            </a:r>
            <a:endParaRPr sz="1400"/>
          </a:p>
          <a:p>
            <a:pPr indent="0" lvl="0" marL="0" rtl="0" algn="l">
              <a:lnSpc>
                <a:spcPct val="100000"/>
              </a:lnSpc>
              <a:spcBef>
                <a:spcPts val="0"/>
              </a:spcBef>
              <a:spcAft>
                <a:spcPts val="0"/>
              </a:spcAft>
              <a:buClr>
                <a:schemeClr val="dk1"/>
              </a:buClr>
              <a:buSzPts val="1200"/>
              <a:buFont typeface="Calibri"/>
              <a:buNone/>
            </a:pPr>
            <a:r>
              <a:rPr b="1" lang="en-GB" sz="1400"/>
              <a:t>Cognitive component - </a:t>
            </a:r>
            <a:endParaRPr b="1" sz="1400"/>
          </a:p>
          <a:p>
            <a:pPr indent="0" lvl="0" marL="0" rtl="0" algn="just">
              <a:lnSpc>
                <a:spcPct val="100000"/>
              </a:lnSpc>
              <a:spcBef>
                <a:spcPts val="0"/>
              </a:spcBef>
              <a:spcAft>
                <a:spcPts val="0"/>
              </a:spcAft>
              <a:buClr>
                <a:schemeClr val="dk1"/>
              </a:buClr>
              <a:buSzPts val="1200"/>
              <a:buFont typeface="Calibri"/>
              <a:buNone/>
            </a:pPr>
            <a:r>
              <a:rPr lang="en-GB" sz="1400"/>
              <a:t>Carer is sensitive to child’s expressed needs and able to understand feelings and behaviour. </a:t>
            </a:r>
            <a:endParaRPr sz="1400"/>
          </a:p>
          <a:p>
            <a:pPr indent="0" lvl="0" marL="0" rtl="0" algn="just">
              <a:lnSpc>
                <a:spcPct val="100000"/>
              </a:lnSpc>
              <a:spcBef>
                <a:spcPts val="0"/>
              </a:spcBef>
              <a:spcAft>
                <a:spcPts val="0"/>
              </a:spcAft>
              <a:buClr>
                <a:schemeClr val="dk1"/>
              </a:buClr>
              <a:buSzPts val="1200"/>
              <a:buFont typeface="Calibri"/>
              <a:buNone/>
            </a:pPr>
            <a:r>
              <a:rPr lang="en-GB" sz="1400"/>
              <a:t>Child then develops ability to empathise and make sense of others </a:t>
            </a:r>
            <a:endParaRPr sz="1400">
              <a:solidFill>
                <a:srgbClr val="47434F"/>
              </a:solidFill>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sz="1400"/>
              <a:t>The secure base:</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279400" lvl="0" marL="342900" rtl="0" algn="l">
              <a:lnSpc>
                <a:spcPct val="150000"/>
              </a:lnSpc>
              <a:spcBef>
                <a:spcPts val="0"/>
              </a:spcBef>
              <a:spcAft>
                <a:spcPts val="0"/>
              </a:spcAft>
              <a:buClr>
                <a:schemeClr val="dk1"/>
              </a:buClr>
              <a:buSzPts val="1400"/>
              <a:buChar char="•"/>
            </a:pPr>
            <a:r>
              <a:rPr lang="en-GB" sz="1400"/>
              <a:t>Provides sense of security; a feeling of being loved and loveable</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Regulation of emotion/arousal through mutuality</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Expression of feelings and communication</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Base for exploration (secure base)</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Learning cause and effect</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Development of conscience</a:t>
            </a:r>
            <a:endParaRPr sz="1400">
              <a:latin typeface="Arial"/>
              <a:ea typeface="Arial"/>
              <a:cs typeface="Arial"/>
              <a:sym typeface="Arial"/>
            </a:endParaRPr>
          </a:p>
          <a:p>
            <a:pPr indent="-279400" lvl="0" marL="342900" rtl="0" algn="l">
              <a:lnSpc>
                <a:spcPct val="150000"/>
              </a:lnSpc>
              <a:spcBef>
                <a:spcPts val="0"/>
              </a:spcBef>
              <a:spcAft>
                <a:spcPts val="0"/>
              </a:spcAft>
              <a:buClr>
                <a:schemeClr val="dk1"/>
              </a:buClr>
              <a:buSzPts val="1400"/>
              <a:buChar char="•"/>
            </a:pPr>
            <a:r>
              <a:rPr lang="en-GB" sz="1400"/>
              <a:t>Ability to develop other attachments</a:t>
            </a:r>
            <a:endParaRPr sz="1400"/>
          </a:p>
          <a:p>
            <a:pPr indent="0" lvl="0" marL="0" rtl="0" algn="l">
              <a:lnSpc>
                <a:spcPct val="150000"/>
              </a:lnSpc>
              <a:spcBef>
                <a:spcPts val="0"/>
              </a:spcBef>
              <a:spcAft>
                <a:spcPts val="0"/>
              </a:spcAft>
              <a:buSzPts val="1400"/>
              <a:buNone/>
            </a:pPr>
            <a:r>
              <a:t/>
            </a:r>
            <a:endParaRPr sz="1400"/>
          </a:p>
          <a:p>
            <a:pPr indent="0" lvl="0" marL="0" rtl="0" algn="l">
              <a:lnSpc>
                <a:spcPct val="100000"/>
              </a:lnSpc>
              <a:spcBef>
                <a:spcPts val="0"/>
              </a:spcBef>
              <a:spcAft>
                <a:spcPts val="0"/>
              </a:spcAft>
              <a:buClr>
                <a:schemeClr val="dk1"/>
              </a:buClr>
              <a:buSzPts val="1400"/>
              <a:buFont typeface="Arial"/>
              <a:buNone/>
            </a:pPr>
            <a:r>
              <a:rPr lang="en-GB" sz="1400"/>
              <a:t>Need to be able to use teacher as a secure base for learning.</a:t>
            </a:r>
            <a:endParaRPr sz="1400"/>
          </a:p>
          <a:p>
            <a:pPr indent="0" lvl="0" marL="0" rtl="0" algn="l">
              <a:lnSpc>
                <a:spcPct val="150000"/>
              </a:lnSpc>
              <a:spcBef>
                <a:spcPts val="0"/>
              </a:spcBef>
              <a:spcAft>
                <a:spcPts val="0"/>
              </a:spcAft>
              <a:buSzPts val="1400"/>
              <a:buNone/>
            </a:pPr>
            <a:r>
              <a:t/>
            </a:r>
            <a:endParaRPr sz="1400"/>
          </a:p>
          <a:p>
            <a:pPr indent="0" lvl="0" marL="0" marR="0" rtl="0" algn="l">
              <a:lnSpc>
                <a:spcPct val="100000"/>
              </a:lnSpc>
              <a:spcBef>
                <a:spcPts val="0"/>
              </a:spcBef>
              <a:spcAft>
                <a:spcPts val="0"/>
              </a:spcAft>
              <a:buClr>
                <a:schemeClr val="dk1"/>
              </a:buClr>
              <a:buSzPts val="1200"/>
              <a:buFont typeface="Calibri"/>
              <a:buNone/>
            </a:pPr>
            <a:r>
              <a:t/>
            </a:r>
            <a:endParaRPr>
              <a:solidFill>
                <a:srgbClr val="FF0000"/>
              </a:solidFill>
            </a:endParaRPr>
          </a:p>
        </p:txBody>
      </p:sp>
      <p:sp>
        <p:nvSpPr>
          <p:cNvPr id="188" name="Google Shape;188;g1470634c738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470634c738_0_8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470634c738_0_8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Sam</a:t>
            </a:r>
            <a:r>
              <a:rPr lang="en-GB" sz="1400"/>
              <a:t>- 1 min </a:t>
            </a:r>
            <a:endParaRPr sz="1400"/>
          </a:p>
          <a:p>
            <a:pPr indent="0" lvl="0" marL="0" rtl="0" algn="l">
              <a:lnSpc>
                <a:spcPct val="100000"/>
              </a:lnSpc>
              <a:spcBef>
                <a:spcPts val="0"/>
              </a:spcBef>
              <a:spcAft>
                <a:spcPts val="0"/>
              </a:spcAft>
              <a:buSzPts val="1400"/>
              <a:buNone/>
            </a:pPr>
            <a:r>
              <a:rPr lang="en-GB" sz="1400"/>
              <a:t>In addition to their primary attachment relationship with you, the hope is that your child also forms an attachment to their school and this acts as an additional </a:t>
            </a:r>
            <a:r>
              <a:rPr lang="en-GB" sz="1400" u="sng"/>
              <a:t>secure base </a:t>
            </a:r>
            <a:endParaRPr sz="1400" u="sng"/>
          </a:p>
          <a:p>
            <a:pPr indent="0" lvl="0" marL="0" rtl="0" algn="l">
              <a:lnSpc>
                <a:spcPct val="100000"/>
              </a:lnSpc>
              <a:spcBef>
                <a:spcPts val="0"/>
              </a:spcBef>
              <a:spcAft>
                <a:spcPts val="0"/>
              </a:spcAft>
              <a:buSzPts val="1400"/>
              <a:buNone/>
            </a:pPr>
            <a:r>
              <a:t/>
            </a:r>
            <a:endParaRPr sz="1400" u="sng"/>
          </a:p>
          <a:p>
            <a:pPr indent="0" lvl="0" marL="0" rtl="0" algn="l">
              <a:lnSpc>
                <a:spcPct val="100000"/>
              </a:lnSpc>
              <a:spcBef>
                <a:spcPts val="0"/>
              </a:spcBef>
              <a:spcAft>
                <a:spcPts val="0"/>
              </a:spcAft>
              <a:buClr>
                <a:schemeClr val="dk1"/>
              </a:buClr>
              <a:buSzPts val="2000"/>
              <a:buFont typeface="Arial"/>
              <a:buNone/>
            </a:pPr>
            <a:r>
              <a:rPr lang="en-GB" sz="1400"/>
              <a:t>Children who are </a:t>
            </a:r>
            <a:r>
              <a:rPr b="1" lang="en-GB" sz="1400"/>
              <a:t>securely attached </a:t>
            </a:r>
            <a:r>
              <a:rPr lang="en-GB" sz="1400"/>
              <a:t>in the classroom .....</a:t>
            </a:r>
            <a:endParaRPr sz="1400" u="sng"/>
          </a:p>
          <a:p>
            <a:pPr indent="0" lvl="0" marL="0" rtl="0" algn="l">
              <a:lnSpc>
                <a:spcPct val="100000"/>
              </a:lnSpc>
              <a:spcBef>
                <a:spcPts val="0"/>
              </a:spcBef>
              <a:spcAft>
                <a:spcPts val="0"/>
              </a:spcAft>
              <a:buSzPts val="1400"/>
              <a:buNone/>
            </a:pPr>
            <a:r>
              <a:t/>
            </a:r>
            <a:endParaRPr sz="1400" u="sng"/>
          </a:p>
          <a:p>
            <a:pPr indent="0" lvl="0" marL="0" rtl="0" algn="l">
              <a:lnSpc>
                <a:spcPct val="100000"/>
              </a:lnSpc>
              <a:spcBef>
                <a:spcPts val="0"/>
              </a:spcBef>
              <a:spcAft>
                <a:spcPts val="0"/>
              </a:spcAft>
              <a:buClr>
                <a:schemeClr val="dk1"/>
              </a:buClr>
              <a:buSzPts val="2000"/>
              <a:buFont typeface="Arial"/>
              <a:buNone/>
            </a:pPr>
            <a:r>
              <a:rPr lang="en-GB" sz="1400"/>
              <a:t>“are able to wait their turn, secure in the fact that the teacher will be able to meet their needs. Their expectations are that interactions with adults will be affirming of their own worth, this frees them to take risks and tolerate frustrations in the learning process.” </a:t>
            </a:r>
            <a:endParaRPr sz="1400">
              <a:latin typeface="Arial"/>
              <a:ea typeface="Arial"/>
              <a:cs typeface="Arial"/>
              <a:sym typeface="Arial"/>
            </a:endParaRPr>
          </a:p>
          <a:p>
            <a:pPr indent="0" lvl="0" marL="0" rtl="0" algn="r">
              <a:lnSpc>
                <a:spcPct val="100000"/>
              </a:lnSpc>
              <a:spcBef>
                <a:spcPts val="0"/>
              </a:spcBef>
              <a:spcAft>
                <a:spcPts val="0"/>
              </a:spcAft>
              <a:buClr>
                <a:schemeClr val="dk1"/>
              </a:buClr>
              <a:buSzPts val="2000"/>
              <a:buFont typeface="Arial"/>
              <a:buNone/>
            </a:pPr>
            <a:r>
              <a:rPr lang="en-GB" sz="1400"/>
              <a:t>Young Minds</a:t>
            </a:r>
            <a:endParaRPr sz="1400" u="sng"/>
          </a:p>
          <a:p>
            <a:pPr indent="0" lvl="0" marL="0" rtl="0" algn="l">
              <a:lnSpc>
                <a:spcPct val="100000"/>
              </a:lnSpc>
              <a:spcBef>
                <a:spcPts val="0"/>
              </a:spcBef>
              <a:spcAft>
                <a:spcPts val="0"/>
              </a:spcAft>
              <a:buClr>
                <a:schemeClr val="dk1"/>
              </a:buClr>
              <a:buSzPts val="1400"/>
              <a:buFont typeface="Arial"/>
              <a:buNone/>
            </a:pPr>
            <a:r>
              <a:t/>
            </a:r>
            <a:endParaRPr sz="2400"/>
          </a:p>
          <a:p>
            <a:pPr indent="0" lvl="0" marL="0" rtl="0" algn="l">
              <a:lnSpc>
                <a:spcPct val="100000"/>
              </a:lnSpc>
              <a:spcBef>
                <a:spcPts val="0"/>
              </a:spcBef>
              <a:spcAft>
                <a:spcPts val="0"/>
              </a:spcAft>
              <a:buSzPts val="1400"/>
              <a:buNone/>
            </a:pPr>
            <a:r>
              <a:t/>
            </a:r>
            <a:endParaRPr/>
          </a:p>
        </p:txBody>
      </p:sp>
      <p:sp>
        <p:nvSpPr>
          <p:cNvPr id="195" name="Google Shape;195;g1470634c738_0_8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200"/>
              <a:buFont typeface="Arial"/>
              <a:buNone/>
            </a:pPr>
            <a:r>
              <a:rPr lang="en-GB" sz="1400"/>
              <a:t>Sam</a:t>
            </a:r>
            <a:r>
              <a:rPr lang="en-GB" sz="1400"/>
              <a:t> - 1 mins </a:t>
            </a:r>
            <a:endParaRPr sz="1400"/>
          </a:p>
          <a:p>
            <a:pPr indent="0" lvl="0" marL="0" rtl="0" algn="just">
              <a:lnSpc>
                <a:spcPct val="100000"/>
              </a:lnSpc>
              <a:spcBef>
                <a:spcPts val="0"/>
              </a:spcBef>
              <a:spcAft>
                <a:spcPts val="0"/>
              </a:spcAft>
              <a:buClr>
                <a:schemeClr val="dk1"/>
              </a:buClr>
              <a:buSzPts val="2200"/>
              <a:buFont typeface="Arial"/>
              <a:buNone/>
            </a:pPr>
            <a:r>
              <a:rPr lang="en-GB" sz="1400"/>
              <a:t>Promoting secure attachment to school (irrespective of parent’s own prior experiences of school) is in the long term best interest of the child.</a:t>
            </a:r>
            <a:endParaRPr i="1"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Young children who develop secure relationships with their teachers, often feel more confident in the caring environment, have enhanced cognitive activity and will be more successful at learning in that environment.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02" name="Google Shape;20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70634c738_0_9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470634c738_0_9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Sam</a:t>
            </a:r>
            <a:r>
              <a:rPr lang="en-GB" sz="1400"/>
              <a:t> - 1 mins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Sharing stories..</a:t>
            </a:r>
            <a:endParaRPr sz="1400"/>
          </a:p>
          <a:p>
            <a:pPr indent="0" lvl="0" marL="0" rtl="0" algn="l">
              <a:lnSpc>
                <a:spcPct val="100000"/>
              </a:lnSpc>
              <a:spcBef>
                <a:spcPts val="0"/>
              </a:spcBef>
              <a:spcAft>
                <a:spcPts val="0"/>
              </a:spcAft>
              <a:buSzPts val="1400"/>
              <a:buNone/>
            </a:pPr>
            <a:r>
              <a:rPr lang="en-GB" sz="1400"/>
              <a:t>What happened today?</a:t>
            </a:r>
            <a:endParaRPr sz="1400"/>
          </a:p>
          <a:p>
            <a:pPr indent="0" lvl="0" marL="0" rtl="0" algn="l">
              <a:lnSpc>
                <a:spcPct val="100000"/>
              </a:lnSpc>
              <a:spcBef>
                <a:spcPts val="0"/>
              </a:spcBef>
              <a:spcAft>
                <a:spcPts val="0"/>
              </a:spcAft>
              <a:buSzPts val="1400"/>
              <a:buNone/>
            </a:pPr>
            <a:r>
              <a:rPr lang="en-GB" sz="1400"/>
              <a:t>What was fun?..</a:t>
            </a:r>
            <a:endParaRPr sz="1400"/>
          </a:p>
          <a:p>
            <a:pPr indent="0" lvl="0" marL="0" rtl="0" algn="l">
              <a:lnSpc>
                <a:spcPct val="100000"/>
              </a:lnSpc>
              <a:spcBef>
                <a:spcPts val="0"/>
              </a:spcBef>
              <a:spcAft>
                <a:spcPts val="0"/>
              </a:spcAft>
              <a:buSzPts val="1400"/>
              <a:buNone/>
            </a:pPr>
            <a:r>
              <a:rPr lang="en-GB" sz="1400"/>
              <a:t>What might be happening tomorrow?</a:t>
            </a:r>
            <a:endParaRPr sz="1400"/>
          </a:p>
          <a:p>
            <a:pPr indent="-158750" lvl="0" marL="285750" rtl="0" algn="l">
              <a:lnSpc>
                <a:spcPct val="100000"/>
              </a:lnSpc>
              <a:spcBef>
                <a:spcPts val="0"/>
              </a:spcBef>
              <a:spcAft>
                <a:spcPts val="0"/>
              </a:spcAft>
              <a:buClr>
                <a:schemeClr val="dk1"/>
              </a:buClr>
              <a:buSzPts val="2000"/>
              <a:buFont typeface="Calibri"/>
              <a:buNone/>
            </a:pPr>
            <a:r>
              <a:t/>
            </a:r>
            <a:endParaRPr sz="1400"/>
          </a:p>
          <a:p>
            <a:pPr indent="0" lvl="0" marL="0" rtl="0" algn="l">
              <a:lnSpc>
                <a:spcPct val="100000"/>
              </a:lnSpc>
              <a:spcBef>
                <a:spcPts val="0"/>
              </a:spcBef>
              <a:spcAft>
                <a:spcPts val="0"/>
              </a:spcAft>
              <a:buClr>
                <a:schemeClr val="dk1"/>
              </a:buClr>
              <a:buSzPts val="2000"/>
              <a:buFont typeface="Calibri"/>
              <a:buNone/>
            </a:pPr>
            <a:r>
              <a:rPr lang="en-GB" sz="1400"/>
              <a:t>Thinking about relationships…</a:t>
            </a:r>
            <a:endParaRPr sz="1400"/>
          </a:p>
          <a:p>
            <a:pPr indent="0" lvl="0" marL="0" rtl="0" algn="l">
              <a:lnSpc>
                <a:spcPct val="100000"/>
              </a:lnSpc>
              <a:spcBef>
                <a:spcPts val="0"/>
              </a:spcBef>
              <a:spcAft>
                <a:spcPts val="0"/>
              </a:spcAft>
              <a:buSzPts val="1400"/>
              <a:buNone/>
            </a:pPr>
            <a:r>
              <a:rPr lang="en-GB" sz="1400"/>
              <a:t>Talk to your child about their teacher, talk to the teacher when it’s possible.</a:t>
            </a:r>
            <a:endParaRPr sz="1400"/>
          </a:p>
          <a:p>
            <a:pPr indent="0" lvl="0" marL="0" rtl="0" algn="l">
              <a:lnSpc>
                <a:spcPct val="100000"/>
              </a:lnSpc>
              <a:spcBef>
                <a:spcPts val="0"/>
              </a:spcBef>
              <a:spcAft>
                <a:spcPts val="0"/>
              </a:spcAft>
              <a:buSzPts val="1400"/>
              <a:buNone/>
            </a:pPr>
            <a:r>
              <a:rPr lang="en-GB" sz="1400"/>
              <a:t>Ask about friendship</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
        <p:nvSpPr>
          <p:cNvPr id="210" name="Google Shape;210;g1470634c738_0_9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8be95587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38be95587d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Zainab - 1 min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Other skills you can help </a:t>
            </a:r>
            <a:r>
              <a:rPr lang="en-GB"/>
              <a:t>develop</a:t>
            </a:r>
            <a:r>
              <a:rPr lang="en-GB"/>
              <a:t> to build school readiness include (read from slide). </a:t>
            </a:r>
            <a:endParaRPr/>
          </a:p>
        </p:txBody>
      </p:sp>
      <p:sp>
        <p:nvSpPr>
          <p:cNvPr id="217" name="Google Shape;217;g138be95587d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34a5aa1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534a5aa19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a:t>Zainab - 1 mins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Autonomy is being able to do things on your own. As you all </a:t>
            </a:r>
            <a:r>
              <a:rPr lang="en-GB"/>
              <a:t>probably</a:t>
            </a:r>
            <a:r>
              <a:rPr lang="en-GB"/>
              <a:t> know, at home children are used to having everything done for them. However school is a very different environment, it is busy, there are a lot of children, and it requires children to have more </a:t>
            </a:r>
            <a:r>
              <a:rPr lang="en-GB"/>
              <a:t>autonomy. With a level of autonomy children will be in a better position to look after their emotional wellbeing, which will give them a better chance at engaging with the learning</a:t>
            </a:r>
            <a:r>
              <a:rPr b="1" lang="en-GB"/>
              <a:t> positively impacting on their learning and academic attainment</a:t>
            </a:r>
            <a:r>
              <a:rPr lang="en-GB"/>
              <a:t>. Autonomy can also increase a </a:t>
            </a:r>
            <a:r>
              <a:rPr b="1" lang="en-GB"/>
              <a:t>c</a:t>
            </a:r>
            <a:r>
              <a:rPr b="1" lang="en-GB"/>
              <a:t>hild’s confidence and self esteem </a:t>
            </a:r>
            <a:r>
              <a:rPr lang="en-GB"/>
              <a:t> – increasing their </a:t>
            </a:r>
            <a:r>
              <a:rPr lang="en-GB"/>
              <a:t>likelihood</a:t>
            </a:r>
            <a:r>
              <a:rPr lang="en-GB"/>
              <a:t> of trying new things. </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GB"/>
              <a:t>What can you do?</a:t>
            </a:r>
            <a:endParaRPr/>
          </a:p>
          <a:p>
            <a:pPr indent="0" lvl="0" marL="0" rtl="0" algn="l">
              <a:lnSpc>
                <a:spcPct val="100000"/>
              </a:lnSpc>
              <a:spcBef>
                <a:spcPts val="0"/>
              </a:spcBef>
              <a:spcAft>
                <a:spcPts val="0"/>
              </a:spcAft>
              <a:buClr>
                <a:schemeClr val="dk1"/>
              </a:buClr>
              <a:buSzPts val="1200"/>
              <a:buFont typeface="Calibri"/>
              <a:buNone/>
            </a:pPr>
            <a:r>
              <a:rPr lang="en-GB"/>
              <a:t>Help your child to have a ‘can do’ independent attitude to the following  </a:t>
            </a:r>
            <a:endParaRPr/>
          </a:p>
          <a:p>
            <a:pPr indent="0" lvl="0" marL="0" rtl="0" algn="l">
              <a:lnSpc>
                <a:spcPct val="100000"/>
              </a:lnSpc>
              <a:spcBef>
                <a:spcPts val="0"/>
              </a:spcBef>
              <a:spcAft>
                <a:spcPts val="0"/>
              </a:spcAft>
              <a:buClr>
                <a:schemeClr val="dk1"/>
              </a:buClr>
              <a:buSzPts val="1400"/>
              <a:buFont typeface="Arial"/>
              <a:buNone/>
            </a:pPr>
            <a:r>
              <a:rPr lang="en-GB"/>
              <a:t>Toilet</a:t>
            </a:r>
            <a:endParaRPr/>
          </a:p>
          <a:p>
            <a:pPr indent="0" lvl="0" marL="0" rtl="0" algn="l">
              <a:lnSpc>
                <a:spcPct val="100000"/>
              </a:lnSpc>
              <a:spcBef>
                <a:spcPts val="0"/>
              </a:spcBef>
              <a:spcAft>
                <a:spcPts val="0"/>
              </a:spcAft>
              <a:buClr>
                <a:schemeClr val="dk1"/>
              </a:buClr>
              <a:buSzPts val="1400"/>
              <a:buFont typeface="Arial"/>
              <a:buNone/>
            </a:pPr>
            <a:r>
              <a:rPr lang="en-GB"/>
              <a:t>Hand washing                                                   </a:t>
            </a:r>
            <a:endParaRPr/>
          </a:p>
          <a:p>
            <a:pPr indent="0" lvl="0" marL="0" rtl="0" algn="l">
              <a:lnSpc>
                <a:spcPct val="100000"/>
              </a:lnSpc>
              <a:spcBef>
                <a:spcPts val="0"/>
              </a:spcBef>
              <a:spcAft>
                <a:spcPts val="0"/>
              </a:spcAft>
              <a:buClr>
                <a:schemeClr val="dk1"/>
              </a:buClr>
              <a:buSzPts val="1400"/>
              <a:buFont typeface="Arial"/>
              <a:buNone/>
            </a:pPr>
            <a:r>
              <a:rPr lang="en-GB"/>
              <a:t>Tissues </a:t>
            </a:r>
            <a:endParaRPr/>
          </a:p>
          <a:p>
            <a:pPr indent="0" lvl="0" marL="0" rtl="0" algn="l">
              <a:lnSpc>
                <a:spcPct val="100000"/>
              </a:lnSpc>
              <a:spcBef>
                <a:spcPts val="0"/>
              </a:spcBef>
              <a:spcAft>
                <a:spcPts val="0"/>
              </a:spcAft>
              <a:buClr>
                <a:schemeClr val="dk1"/>
              </a:buClr>
              <a:buSzPts val="1400"/>
              <a:buFont typeface="Arial"/>
              <a:buNone/>
            </a:pPr>
            <a:r>
              <a:rPr lang="en-GB"/>
              <a:t>Food</a:t>
            </a:r>
            <a:endParaRPr/>
          </a:p>
          <a:p>
            <a:pPr indent="0" lvl="0" marL="0" rtl="0" algn="l">
              <a:lnSpc>
                <a:spcPct val="100000"/>
              </a:lnSpc>
              <a:spcBef>
                <a:spcPts val="0"/>
              </a:spcBef>
              <a:spcAft>
                <a:spcPts val="0"/>
              </a:spcAft>
              <a:buClr>
                <a:schemeClr val="dk1"/>
              </a:buClr>
              <a:buSzPts val="1400"/>
              <a:buFont typeface="Arial"/>
              <a:buNone/>
            </a:pPr>
            <a:r>
              <a:rPr lang="en-GB"/>
              <a:t>Dressing</a:t>
            </a:r>
            <a:endParaRPr/>
          </a:p>
          <a:p>
            <a:pPr indent="0" lvl="0" marL="0" rtl="0" algn="l">
              <a:lnSpc>
                <a:spcPct val="100000"/>
              </a:lnSpc>
              <a:spcBef>
                <a:spcPts val="0"/>
              </a:spcBef>
              <a:spcAft>
                <a:spcPts val="0"/>
              </a:spcAft>
              <a:buClr>
                <a:schemeClr val="dk1"/>
              </a:buClr>
              <a:buSzPts val="1400"/>
              <a:buFont typeface="Arial"/>
              <a:buNone/>
            </a:pPr>
            <a:r>
              <a:rPr lang="en-GB"/>
              <a:t>Putting on coat</a:t>
            </a:r>
            <a:endParaRPr/>
          </a:p>
          <a:p>
            <a:pPr indent="0" lvl="0" marL="0" rtl="0" algn="l">
              <a:lnSpc>
                <a:spcPct val="100000"/>
              </a:lnSpc>
              <a:spcBef>
                <a:spcPts val="0"/>
              </a:spcBef>
              <a:spcAft>
                <a:spcPts val="0"/>
              </a:spcAft>
              <a:buClr>
                <a:schemeClr val="dk1"/>
              </a:buClr>
              <a:buSzPts val="1400"/>
              <a:buFont typeface="Arial"/>
              <a:buNone/>
            </a:pPr>
            <a:r>
              <a:rPr lang="en-GB"/>
              <a:t>Walking rather than pram</a:t>
            </a:r>
            <a:endParaRPr/>
          </a:p>
          <a:p>
            <a:pPr indent="0" lvl="0" marL="0" rtl="0" algn="l">
              <a:lnSpc>
                <a:spcPct val="100000"/>
              </a:lnSpc>
              <a:spcBef>
                <a:spcPts val="0"/>
              </a:spcBef>
              <a:spcAft>
                <a:spcPts val="0"/>
              </a:spcAft>
              <a:buClr>
                <a:schemeClr val="dk1"/>
              </a:buClr>
              <a:buSzPts val="1400"/>
              <a:buFont typeface="Arial"/>
              <a:buNone/>
            </a:pPr>
            <a:r>
              <a:rPr lang="en-GB"/>
              <a:t>Giving up/having set times at home for Dummies/comforters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GB"/>
              <a:t>LINK TO PHYSICAL DEVELOPMENT - These will develop their fine motor control and ability to care for themselves e.g. toileting, dressing, drinking from a cup, using knife and fork.</a:t>
            </a:r>
            <a:endParaRPr/>
          </a:p>
          <a:p>
            <a:pPr indent="0" lvl="0" marL="0" rtl="0" algn="l">
              <a:lnSpc>
                <a:spcPct val="100000"/>
              </a:lnSpc>
              <a:spcBef>
                <a:spcPts val="0"/>
              </a:spcBef>
              <a:spcAft>
                <a:spcPts val="0"/>
              </a:spcAft>
              <a:buClr>
                <a:schemeClr val="dk1"/>
              </a:buClr>
              <a:buSzPts val="1200"/>
              <a:buFont typeface="Calibri"/>
              <a:buNone/>
            </a:pPr>
            <a:r>
              <a:rPr lang="en-GB"/>
              <a:t>Activities like catch, kicking and throwing ball, riding bike, scooter, hula hoops etc. can help development of motor skills. Mark-making</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Important in sitting for short periods of time and listening.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Independence  and a ‘can do’ attitude will help your child develop and feel confident about themselves and what they can do, which has a positive impact on all of their learning.</a:t>
            </a:r>
            <a:endParaRPr/>
          </a:p>
          <a:p>
            <a:pPr indent="0" lvl="0" marL="0" rtl="0" algn="l">
              <a:lnSpc>
                <a:spcPct val="100000"/>
              </a:lnSpc>
              <a:spcBef>
                <a:spcPts val="0"/>
              </a:spcBef>
              <a:spcAft>
                <a:spcPts val="0"/>
              </a:spcAft>
              <a:buClr>
                <a:schemeClr val="dk1"/>
              </a:buClr>
              <a:buSzPts val="1200"/>
              <a:buFont typeface="Calibri"/>
              <a:buNone/>
            </a:pPr>
            <a:r>
              <a:rPr lang="en-GB"/>
              <a:t>Giving children the opportunity to do little jobs at home, such as  laying  the table, feeding  a pet, helping with the shopping, pairing the socks or putting their own laundry away will help their self confidence and independence.  Tidying up own toys will help prepare them for life in school where they will be expected to help to tidy up their own and others toys or activities indoors and outdoors.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2200"/>
              <a:buFont typeface="Calibri"/>
              <a:buChar char="-"/>
            </a:pPr>
            <a:r>
              <a:rPr lang="en-GB" sz="2200" u="sng">
                <a:solidFill>
                  <a:schemeClr val="hlink"/>
                </a:solidFill>
                <a:hlinkClick r:id="rId2"/>
              </a:rPr>
              <a:t>https://www.youtube.com/watch?v=3wRKDeKbAcI</a:t>
            </a:r>
            <a:endParaRPr/>
          </a:p>
          <a:p>
            <a:pPr indent="0" lvl="0" marL="0" rtl="0" algn="l">
              <a:lnSpc>
                <a:spcPct val="100000"/>
              </a:lnSpc>
              <a:spcBef>
                <a:spcPts val="0"/>
              </a:spcBef>
              <a:spcAft>
                <a:spcPts val="0"/>
              </a:spcAft>
              <a:buSzPts val="1400"/>
              <a:buNone/>
            </a:pPr>
            <a:r>
              <a:t/>
            </a:r>
            <a:endParaRPr/>
          </a:p>
        </p:txBody>
      </p:sp>
      <p:sp>
        <p:nvSpPr>
          <p:cNvPr id="229" name="Google Shape;229;g1534a5aa19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34a5aa19d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534a5aa19d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b="1" lang="en-GB"/>
              <a:t>Zainab</a:t>
            </a:r>
            <a:r>
              <a:rPr b="1" lang="en-GB"/>
              <a:t> - 1 min </a:t>
            </a:r>
            <a:endParaRPr b="1"/>
          </a:p>
          <a:p>
            <a:pPr indent="0" lvl="0" marL="0" rtl="0" algn="l">
              <a:lnSpc>
                <a:spcPct val="100000"/>
              </a:lnSpc>
              <a:spcBef>
                <a:spcPts val="0"/>
              </a:spcBef>
              <a:spcAft>
                <a:spcPts val="0"/>
              </a:spcAft>
              <a:buSzPts val="1200"/>
              <a:buNone/>
            </a:pPr>
            <a:r>
              <a:t/>
            </a:r>
            <a:endParaRPr b="1"/>
          </a:p>
          <a:p>
            <a:pPr indent="0" lvl="0" marL="0" rtl="0" algn="l">
              <a:lnSpc>
                <a:spcPct val="100000"/>
              </a:lnSpc>
              <a:spcBef>
                <a:spcPts val="0"/>
              </a:spcBef>
              <a:spcAft>
                <a:spcPts val="0"/>
              </a:spcAft>
              <a:buSzPts val="1200"/>
              <a:buNone/>
            </a:pPr>
            <a:r>
              <a:rPr b="1" lang="en-GB"/>
              <a:t>Managing emotions </a:t>
            </a:r>
            <a:r>
              <a:rPr lang="en-GB"/>
              <a:t>– recognising the difference between angry/ sad etc and how to appropriately express and manage feelings.</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Clr>
                <a:schemeClr val="dk1"/>
              </a:buClr>
              <a:buSzPts val="1200"/>
              <a:buFont typeface="Calibri"/>
              <a:buNone/>
            </a:pPr>
            <a:r>
              <a:rPr b="1" lang="en-GB"/>
              <a:t>Why is important?</a:t>
            </a:r>
            <a:endParaRPr b="1"/>
          </a:p>
          <a:p>
            <a:pPr indent="0" lvl="0" marL="0" rtl="0" algn="l">
              <a:lnSpc>
                <a:spcPct val="100000"/>
              </a:lnSpc>
              <a:spcBef>
                <a:spcPts val="0"/>
              </a:spcBef>
              <a:spcAft>
                <a:spcPts val="0"/>
              </a:spcAft>
              <a:buClr>
                <a:schemeClr val="dk1"/>
              </a:buClr>
              <a:buSzPts val="1400"/>
              <a:buFont typeface="Arial"/>
              <a:buNone/>
            </a:pPr>
            <a:r>
              <a:rPr lang="en-GB"/>
              <a:t>A child who understands and can deal with emotions has “emotional competence.” This means he can express his feelings appropriately (e.g., smile if happy). </a:t>
            </a:r>
            <a:endParaRPr/>
          </a:p>
          <a:p>
            <a:pPr indent="0" lvl="0" marL="0" rtl="0" algn="l">
              <a:lnSpc>
                <a:spcPct val="100000"/>
              </a:lnSpc>
              <a:spcBef>
                <a:spcPts val="0"/>
              </a:spcBef>
              <a:spcAft>
                <a:spcPts val="0"/>
              </a:spcAft>
              <a:buClr>
                <a:schemeClr val="dk1"/>
              </a:buClr>
              <a:buSzPts val="1400"/>
              <a:buFont typeface="Arial"/>
              <a:buNone/>
            </a:pPr>
            <a:r>
              <a:rPr lang="en-GB"/>
              <a:t>He can identify what he’s feeling and what other people are feeling, and he can modify (or change) his emotions to better deal with certain situations e.g., he can calm himself down when he’s angry).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GB"/>
              <a:t>Children’s understanding of their feelings and emotions has positive impact on behaviour.</a:t>
            </a:r>
            <a:endParaRPr/>
          </a:p>
          <a:p>
            <a:pPr indent="0" lvl="0" marL="0" rtl="0" algn="l">
              <a:lnSpc>
                <a:spcPct val="100000"/>
              </a:lnSpc>
              <a:spcBef>
                <a:spcPts val="0"/>
              </a:spcBef>
              <a:spcAft>
                <a:spcPts val="0"/>
              </a:spcAft>
              <a:buClr>
                <a:schemeClr val="dk1"/>
              </a:buClr>
              <a:buSzPts val="1200"/>
              <a:buFont typeface="Calibri"/>
              <a:buNone/>
            </a:pPr>
            <a:r>
              <a:rPr lang="en-GB"/>
              <a:t>Children who are unable to self-regulate may use inappropriate behaviour to deal with emotions e.g. withdrawing/ hitting out as a way to manage fear/ anxiety.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rPr lang="en-GB"/>
              <a:t>Children who have trouble dealing with emotions may become depressed, aggressive or anxious.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en-GB"/>
              <a:t>How can you help?</a:t>
            </a:r>
            <a:endParaRPr b="1"/>
          </a:p>
          <a:p>
            <a:pPr indent="0" lvl="0" marL="0" rtl="0" algn="l">
              <a:lnSpc>
                <a:spcPct val="100000"/>
              </a:lnSpc>
              <a:spcBef>
                <a:spcPts val="0"/>
              </a:spcBef>
              <a:spcAft>
                <a:spcPts val="0"/>
              </a:spcAft>
              <a:buClr>
                <a:schemeClr val="dk1"/>
              </a:buClr>
              <a:buSzPts val="1200"/>
              <a:buFont typeface="Calibri"/>
              <a:buNone/>
            </a:pPr>
            <a:r>
              <a:rPr lang="en-GB"/>
              <a:t>Parents’ own ability to regulate emotions is one of the first emotion-related modeling children see. Kids learn about the “correct” emotional response in different situation by watching parents’ emotional display and interactions.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GB" u="sng"/>
              <a:t>Children who are able to manage their emotions are better able to:</a:t>
            </a:r>
            <a:endParaRPr/>
          </a:p>
          <a:p>
            <a:pPr indent="0" lvl="0" marL="0" rtl="0" algn="l">
              <a:lnSpc>
                <a:spcPct val="100000"/>
              </a:lnSpc>
              <a:spcBef>
                <a:spcPts val="0"/>
              </a:spcBef>
              <a:spcAft>
                <a:spcPts val="0"/>
              </a:spcAft>
              <a:buClr>
                <a:schemeClr val="dk1"/>
              </a:buClr>
              <a:buSzPts val="1400"/>
              <a:buFont typeface="Arial"/>
              <a:buNone/>
            </a:pPr>
            <a:r>
              <a:t/>
            </a:r>
            <a:endParaRPr/>
          </a:p>
          <a:p>
            <a:pPr indent="-285750" lvl="0" marL="285750" rtl="0" algn="l">
              <a:lnSpc>
                <a:spcPct val="100000"/>
              </a:lnSpc>
              <a:spcBef>
                <a:spcPts val="0"/>
              </a:spcBef>
              <a:spcAft>
                <a:spcPts val="0"/>
              </a:spcAft>
              <a:buClr>
                <a:schemeClr val="dk1"/>
              </a:buClr>
              <a:buSzPts val="1200"/>
              <a:buFont typeface="Calibri"/>
              <a:buChar char="-"/>
            </a:pPr>
            <a:r>
              <a:rPr lang="en-GB"/>
              <a:t>respond in socially appropriate ways and to focus their attention (Blair, 2002), which makes them easier to teach and more likely to be high achievers (Stack 2004)</a:t>
            </a:r>
            <a:endParaRPr/>
          </a:p>
          <a:p>
            <a:pPr indent="0" lvl="0" marL="0" rtl="0" algn="l">
              <a:lnSpc>
                <a:spcPct val="100000"/>
              </a:lnSpc>
              <a:spcBef>
                <a:spcPts val="0"/>
              </a:spcBef>
              <a:spcAft>
                <a:spcPts val="0"/>
              </a:spcAft>
              <a:buSzPts val="1400"/>
              <a:buNone/>
            </a:pPr>
            <a:r>
              <a:t/>
            </a:r>
            <a:endParaRPr/>
          </a:p>
        </p:txBody>
      </p:sp>
      <p:sp>
        <p:nvSpPr>
          <p:cNvPr id="237" name="Google Shape;237;g1534a5aa19d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34a5aa19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534a5aa19d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sz="1400"/>
              <a:t>Zainab</a:t>
            </a:r>
            <a:r>
              <a:rPr b="1" lang="en-GB" sz="1400"/>
              <a:t> - 2 mins </a:t>
            </a:r>
            <a:endParaRPr b="1" sz="1400"/>
          </a:p>
          <a:p>
            <a:pPr indent="0" lvl="0" marL="0" rtl="0" algn="l">
              <a:lnSpc>
                <a:spcPct val="100000"/>
              </a:lnSpc>
              <a:spcBef>
                <a:spcPts val="0"/>
              </a:spcBef>
              <a:spcAft>
                <a:spcPts val="0"/>
              </a:spcAft>
              <a:buClr>
                <a:schemeClr val="dk1"/>
              </a:buClr>
              <a:buSzPts val="1200"/>
              <a:buFont typeface="Arial"/>
              <a:buNone/>
            </a:pPr>
            <a:r>
              <a:rPr b="1" lang="en-GB" sz="1400"/>
              <a:t>What is empathy?</a:t>
            </a:r>
            <a:endParaRPr b="1" sz="1400"/>
          </a:p>
          <a:p>
            <a:pPr indent="0" lvl="0" marL="0" rtl="0" algn="l">
              <a:lnSpc>
                <a:spcPct val="100000"/>
              </a:lnSpc>
              <a:spcBef>
                <a:spcPts val="0"/>
              </a:spcBef>
              <a:spcAft>
                <a:spcPts val="0"/>
              </a:spcAft>
              <a:buClr>
                <a:schemeClr val="dk1"/>
              </a:buClr>
              <a:buSzPts val="1200"/>
              <a:buFont typeface="Arial"/>
              <a:buNone/>
            </a:pPr>
            <a:r>
              <a:t/>
            </a:r>
            <a:endParaRPr/>
          </a:p>
          <a:p>
            <a:pPr indent="-285750" lvl="0" marL="342900" rtl="0" algn="l">
              <a:lnSpc>
                <a:spcPct val="100000"/>
              </a:lnSpc>
              <a:spcBef>
                <a:spcPts val="0"/>
              </a:spcBef>
              <a:spcAft>
                <a:spcPts val="0"/>
              </a:spcAft>
              <a:buClr>
                <a:srgbClr val="222222"/>
              </a:buClr>
              <a:buSzPts val="1400"/>
              <a:buFont typeface="Calibri"/>
              <a:buChar char="•"/>
            </a:pPr>
            <a:r>
              <a:rPr lang="en-GB" sz="1400">
                <a:solidFill>
                  <a:srgbClr val="222222"/>
                </a:solidFill>
              </a:rPr>
              <a:t>Putting oneself in the place of the other person</a:t>
            </a:r>
            <a:endParaRPr sz="1400"/>
          </a:p>
          <a:p>
            <a:pPr indent="-285750" lvl="0" marL="342900" rtl="0" algn="l">
              <a:lnSpc>
                <a:spcPct val="100000"/>
              </a:lnSpc>
              <a:spcBef>
                <a:spcPts val="0"/>
              </a:spcBef>
              <a:spcAft>
                <a:spcPts val="0"/>
              </a:spcAft>
              <a:buClr>
                <a:srgbClr val="222222"/>
              </a:buClr>
              <a:buSzPts val="1400"/>
              <a:buFont typeface="Calibri"/>
              <a:buChar char="•"/>
            </a:pPr>
            <a:r>
              <a:rPr lang="en-GB" sz="1400">
                <a:solidFill>
                  <a:srgbClr val="222222"/>
                </a:solidFill>
              </a:rPr>
              <a:t>Children need to experience empathy and develop the capacity to empathise with others</a:t>
            </a:r>
            <a:endParaRPr sz="1400"/>
          </a:p>
          <a:p>
            <a:pPr indent="-285750" lvl="0" marL="342900" rtl="0" algn="l">
              <a:lnSpc>
                <a:spcPct val="100000"/>
              </a:lnSpc>
              <a:spcBef>
                <a:spcPts val="0"/>
              </a:spcBef>
              <a:spcAft>
                <a:spcPts val="0"/>
              </a:spcAft>
              <a:buClr>
                <a:srgbClr val="222222"/>
              </a:buClr>
              <a:buSzPts val="1400"/>
              <a:buFont typeface="Calibri"/>
              <a:buChar char="•"/>
            </a:pPr>
            <a:r>
              <a:rPr lang="en-GB" sz="1400">
                <a:solidFill>
                  <a:srgbClr val="222222"/>
                </a:solidFill>
              </a:rPr>
              <a:t>It is the foundation for prosocial behaviour</a:t>
            </a:r>
            <a:endParaRPr sz="1400"/>
          </a:p>
          <a:p>
            <a:pPr indent="-266700" lvl="0" marL="3429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sz="1400"/>
              <a:t>Prosocial behaviour - the things we do voluntarily, to help others e.g. consoling, comforting, helping, and sharing)</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b="1" lang="en-GB" sz="1400"/>
              <a:t>Why is it important?</a:t>
            </a:r>
            <a:endParaRPr b="1" sz="1400"/>
          </a:p>
          <a:p>
            <a:pPr indent="0" lvl="0" marL="0" rtl="0" algn="just">
              <a:lnSpc>
                <a:spcPct val="150000"/>
              </a:lnSpc>
              <a:spcBef>
                <a:spcPts val="0"/>
              </a:spcBef>
              <a:spcAft>
                <a:spcPts val="0"/>
              </a:spcAft>
              <a:buClr>
                <a:schemeClr val="dk1"/>
              </a:buClr>
              <a:buSzPts val="2400"/>
              <a:buFont typeface="Arial"/>
              <a:buNone/>
            </a:pPr>
            <a:r>
              <a:rPr lang="en-GB" sz="1400"/>
              <a:t>Children who have prosocial behaviours tend to adjust well to school and build the following skills:</a:t>
            </a:r>
            <a:endParaRPr sz="1400"/>
          </a:p>
          <a:p>
            <a:pPr indent="-279400" lvl="0" marL="342900" rtl="0" algn="just">
              <a:lnSpc>
                <a:spcPct val="100000"/>
              </a:lnSpc>
              <a:spcBef>
                <a:spcPts val="0"/>
              </a:spcBef>
              <a:spcAft>
                <a:spcPts val="0"/>
              </a:spcAft>
              <a:buClr>
                <a:schemeClr val="dk1"/>
              </a:buClr>
              <a:buSzPts val="1400"/>
              <a:buChar char="•"/>
            </a:pPr>
            <a:r>
              <a:rPr b="1" i="1" lang="en-GB" sz="1400"/>
              <a:t>Social</a:t>
            </a:r>
            <a:r>
              <a:rPr b="1" lang="en-GB" sz="1400"/>
              <a:t>: </a:t>
            </a:r>
            <a:r>
              <a:rPr lang="en-GB" sz="1400"/>
              <a:t>develop positive relationships with their peers and teachers.</a:t>
            </a:r>
            <a:endParaRPr sz="1400"/>
          </a:p>
          <a:p>
            <a:pPr indent="-279400" lvl="0" marL="342900" rtl="0" algn="just">
              <a:lnSpc>
                <a:spcPct val="100000"/>
              </a:lnSpc>
              <a:spcBef>
                <a:spcPts val="0"/>
              </a:spcBef>
              <a:spcAft>
                <a:spcPts val="0"/>
              </a:spcAft>
              <a:buClr>
                <a:schemeClr val="dk1"/>
              </a:buClr>
              <a:buSzPts val="1400"/>
              <a:buChar char="•"/>
            </a:pPr>
            <a:r>
              <a:rPr b="1" i="1" lang="en-GB" sz="1400"/>
              <a:t>Emotional</a:t>
            </a:r>
            <a:r>
              <a:rPr b="1" lang="en-GB" sz="1400"/>
              <a:t>: </a:t>
            </a:r>
            <a:r>
              <a:rPr lang="en-GB" sz="1400"/>
              <a:t>are able to understand and manage their emotions</a:t>
            </a:r>
            <a:endParaRPr sz="1400"/>
          </a:p>
          <a:p>
            <a:pPr indent="0" lvl="0" marL="0" rtl="0" algn="just">
              <a:lnSpc>
                <a:spcPct val="100000"/>
              </a:lnSpc>
              <a:spcBef>
                <a:spcPts val="0"/>
              </a:spcBef>
              <a:spcAft>
                <a:spcPts val="0"/>
              </a:spcAft>
              <a:buClr>
                <a:schemeClr val="dk1"/>
              </a:buClr>
              <a:buSzPts val="2400"/>
              <a:buFont typeface="Arial"/>
              <a:buNone/>
            </a:pPr>
            <a:r>
              <a:rPr lang="en-GB" sz="1400"/>
              <a:t>in healthy ways.</a:t>
            </a:r>
            <a:endParaRPr sz="1400"/>
          </a:p>
          <a:p>
            <a:pPr indent="-279400" lvl="0" marL="342900" rtl="0" algn="just">
              <a:lnSpc>
                <a:spcPct val="100000"/>
              </a:lnSpc>
              <a:spcBef>
                <a:spcPts val="0"/>
              </a:spcBef>
              <a:spcAft>
                <a:spcPts val="0"/>
              </a:spcAft>
              <a:buClr>
                <a:schemeClr val="dk1"/>
              </a:buClr>
              <a:buSzPts val="1400"/>
              <a:buChar char="•"/>
            </a:pPr>
            <a:r>
              <a:rPr b="1" i="1" lang="en-GB" sz="1400"/>
              <a:t>Cognitive</a:t>
            </a:r>
            <a:r>
              <a:rPr b="1" lang="en-GB" sz="1400"/>
              <a:t>: </a:t>
            </a:r>
            <a:r>
              <a:rPr lang="en-GB" sz="1400"/>
              <a:t>develop problem-solving skills and tend to perform</a:t>
            </a:r>
            <a:endParaRPr sz="1400"/>
          </a:p>
          <a:p>
            <a:pPr indent="0" lvl="0" marL="0" rtl="0" algn="just">
              <a:lnSpc>
                <a:spcPct val="100000"/>
              </a:lnSpc>
              <a:spcBef>
                <a:spcPts val="0"/>
              </a:spcBef>
              <a:spcAft>
                <a:spcPts val="0"/>
              </a:spcAft>
              <a:buClr>
                <a:schemeClr val="dk1"/>
              </a:buClr>
              <a:buSzPts val="2400"/>
              <a:buFont typeface="Arial"/>
              <a:buNone/>
            </a:pPr>
            <a:r>
              <a:rPr lang="en-GB" sz="1400"/>
              <a:t>well at school.</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b="1" lang="en-GB" sz="1400"/>
              <a:t>What can you do?</a:t>
            </a:r>
            <a:endParaRPr b="1" sz="1400"/>
          </a:p>
          <a:p>
            <a:pPr indent="0" lvl="0" marL="0" rtl="0" algn="l">
              <a:lnSpc>
                <a:spcPct val="100000"/>
              </a:lnSpc>
              <a:spcBef>
                <a:spcPts val="0"/>
              </a:spcBef>
              <a:spcAft>
                <a:spcPts val="0"/>
              </a:spcAft>
              <a:buClr>
                <a:schemeClr val="dk1"/>
              </a:buClr>
              <a:buSzPts val="1400"/>
              <a:buFont typeface="Arial"/>
              <a:buNone/>
            </a:pPr>
            <a:r>
              <a:rPr lang="en-GB" sz="1400"/>
              <a:t>All actions have negative and positive consequences – help child to reflect on this – see others perspective if understand consequence of actions.</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200"/>
              <a:buFont typeface="Calibri"/>
              <a:buNone/>
            </a:pPr>
            <a:r>
              <a:rPr lang="en-GB" sz="1400"/>
              <a:t>e.g. ‘The girl is crying as she let go of her balloon and it flew away. How do you think she is feeling? How would you feel if this happened to you? What could we do to make the girl feel better?’</a:t>
            </a:r>
            <a:endParaRPr sz="1400"/>
          </a:p>
          <a:p>
            <a:pPr indent="0" lvl="0" marL="0" rtl="0" algn="just">
              <a:lnSpc>
                <a:spcPct val="150000"/>
              </a:lnSpc>
              <a:spcBef>
                <a:spcPts val="0"/>
              </a:spcBef>
              <a:spcAft>
                <a:spcPts val="0"/>
              </a:spcAft>
              <a:buClr>
                <a:schemeClr val="dk1"/>
              </a:buClr>
              <a:buSzPts val="2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SzPts val="1400"/>
              <a:buNone/>
            </a:pPr>
            <a:r>
              <a:t/>
            </a:r>
            <a:endParaRPr sz="1400"/>
          </a:p>
        </p:txBody>
      </p:sp>
      <p:sp>
        <p:nvSpPr>
          <p:cNvPr id="245" name="Google Shape;245;g1534a5aa19d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4bb08e04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4bb08e043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a:t>2.30 mins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u="sng">
                <a:solidFill>
                  <a:schemeClr val="hlink"/>
                </a:solidFill>
                <a:hlinkClick r:id="rId2"/>
              </a:rPr>
              <a:t>https://www.youtube.com/watch?v=HznVuCVQd10</a:t>
            </a:r>
            <a:endParaRPr/>
          </a:p>
          <a:p>
            <a:pPr indent="0" lvl="0" marL="0" rtl="0" algn="l">
              <a:lnSpc>
                <a:spcPct val="100000"/>
              </a:lnSpc>
              <a:spcBef>
                <a:spcPts val="0"/>
              </a:spcBef>
              <a:spcAft>
                <a:spcPts val="0"/>
              </a:spcAft>
              <a:buSzPts val="1400"/>
              <a:buNone/>
            </a:pPr>
            <a:r>
              <a:t/>
            </a:r>
            <a:endParaRPr/>
          </a:p>
        </p:txBody>
      </p:sp>
      <p:sp>
        <p:nvSpPr>
          <p:cNvPr id="253" name="Google Shape;253;g14bb08e043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470634c738_0_1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1470634c738_0_1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SAM</a:t>
            </a:r>
            <a:r>
              <a:rPr b="1" lang="en-GB"/>
              <a:t> - 1  mins </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GB"/>
              <a:t>What are social skills?</a:t>
            </a:r>
            <a:endParaRPr b="1"/>
          </a:p>
          <a:p>
            <a:pPr indent="-279400" lvl="0" marL="342900" rtl="0" algn="l">
              <a:lnSpc>
                <a:spcPct val="100000"/>
              </a:lnSpc>
              <a:spcBef>
                <a:spcPts val="0"/>
              </a:spcBef>
              <a:spcAft>
                <a:spcPts val="0"/>
              </a:spcAft>
              <a:buClr>
                <a:schemeClr val="dk1"/>
              </a:buClr>
              <a:buSzPts val="1200"/>
              <a:buChar char="•"/>
            </a:pPr>
            <a:r>
              <a:rPr lang="en-GB"/>
              <a:t>Social skills are the ways in which we interact with others</a:t>
            </a:r>
            <a:endParaRPr/>
          </a:p>
          <a:p>
            <a:pPr indent="-279400" lvl="0" marL="342900" rtl="0" algn="l">
              <a:lnSpc>
                <a:spcPct val="100000"/>
              </a:lnSpc>
              <a:spcBef>
                <a:spcPts val="0"/>
              </a:spcBef>
              <a:spcAft>
                <a:spcPts val="0"/>
              </a:spcAft>
              <a:buClr>
                <a:schemeClr val="dk1"/>
              </a:buClr>
              <a:buSzPts val="1200"/>
              <a:buChar char="•"/>
            </a:pPr>
            <a:r>
              <a:rPr lang="en-GB"/>
              <a:t>They include verbal and non-verbal communication, such as speech, gesture, facial expression and body language.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en-GB"/>
              <a:t>Why are social skills important?</a:t>
            </a:r>
            <a:endParaRPr b="1"/>
          </a:p>
          <a:p>
            <a:pPr indent="-279400" lvl="0" marL="342900" rtl="0" algn="l">
              <a:lnSpc>
                <a:spcPct val="100000"/>
              </a:lnSpc>
              <a:spcBef>
                <a:spcPts val="0"/>
              </a:spcBef>
              <a:spcAft>
                <a:spcPts val="0"/>
              </a:spcAft>
              <a:buClr>
                <a:schemeClr val="dk1"/>
              </a:buClr>
              <a:buSzPts val="1200"/>
              <a:buChar char="•"/>
            </a:pPr>
            <a:r>
              <a:rPr lang="en-GB"/>
              <a:t>To have and maintain positive interactions with others. </a:t>
            </a:r>
            <a:endParaRPr>
              <a:latin typeface="Arial"/>
              <a:ea typeface="Arial"/>
              <a:cs typeface="Arial"/>
              <a:sym typeface="Arial"/>
            </a:endParaRPr>
          </a:p>
          <a:p>
            <a:pPr indent="-279400" lvl="0" marL="342900" rtl="0" algn="l">
              <a:lnSpc>
                <a:spcPct val="100000"/>
              </a:lnSpc>
              <a:spcBef>
                <a:spcPts val="0"/>
              </a:spcBef>
              <a:spcAft>
                <a:spcPts val="0"/>
              </a:spcAft>
              <a:buClr>
                <a:schemeClr val="dk1"/>
              </a:buClr>
              <a:buSzPts val="1200"/>
              <a:buChar char="•"/>
            </a:pPr>
            <a:r>
              <a:rPr lang="en-GB"/>
              <a:t>To make and sustain friendships</a:t>
            </a:r>
            <a:endParaRPr>
              <a:latin typeface="Arial"/>
              <a:ea typeface="Arial"/>
              <a:cs typeface="Arial"/>
              <a:sym typeface="Arial"/>
            </a:endParaRPr>
          </a:p>
          <a:p>
            <a:pPr indent="-279400" lvl="0" marL="342900" rtl="0" algn="l">
              <a:lnSpc>
                <a:spcPct val="100000"/>
              </a:lnSpc>
              <a:spcBef>
                <a:spcPts val="0"/>
              </a:spcBef>
              <a:spcAft>
                <a:spcPts val="0"/>
              </a:spcAft>
              <a:buClr>
                <a:schemeClr val="dk1"/>
              </a:buClr>
              <a:buSzPts val="1200"/>
              <a:buChar char="•"/>
            </a:pPr>
            <a:r>
              <a:rPr lang="en-GB"/>
              <a:t>Sharing, participating and accepting difference</a:t>
            </a:r>
            <a:endParaRPr>
              <a:latin typeface="Arial"/>
              <a:ea typeface="Arial"/>
              <a:cs typeface="Arial"/>
              <a:sym typeface="Arial"/>
            </a:endParaRPr>
          </a:p>
          <a:p>
            <a:pPr indent="-279400" lvl="0" marL="342900" rtl="0" algn="l">
              <a:lnSpc>
                <a:spcPct val="100000"/>
              </a:lnSpc>
              <a:spcBef>
                <a:spcPts val="0"/>
              </a:spcBef>
              <a:spcAft>
                <a:spcPts val="0"/>
              </a:spcAft>
              <a:buClr>
                <a:schemeClr val="dk1"/>
              </a:buClr>
              <a:buSzPts val="1200"/>
              <a:buChar char="•"/>
            </a:pPr>
            <a:r>
              <a:rPr lang="en-GB"/>
              <a:t>Being able to solve difficulties in relationships and misunderstandings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GB"/>
              <a:t>What can you do to support?</a:t>
            </a:r>
            <a:endParaRPr b="1"/>
          </a:p>
          <a:p>
            <a:pPr indent="0" lvl="0" marL="0" rtl="0" algn="l">
              <a:lnSpc>
                <a:spcPct val="100000"/>
              </a:lnSpc>
              <a:spcBef>
                <a:spcPts val="0"/>
              </a:spcBef>
              <a:spcAft>
                <a:spcPts val="0"/>
              </a:spcAft>
              <a:buClr>
                <a:schemeClr val="dk1"/>
              </a:buClr>
              <a:buSzPts val="1200"/>
              <a:buFont typeface="Calibri"/>
              <a:buNone/>
            </a:pPr>
            <a:r>
              <a:rPr lang="en-GB"/>
              <a:t>Children learn from what they see. In order to develop social skills they need to see their parents caring, sharing, helping, comforting etc.</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259" name="Google Shape;259;g1470634c738_0_14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8e22f294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38e22f294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latin typeface="Arial"/>
                <a:ea typeface="Arial"/>
                <a:cs typeface="Arial"/>
                <a:sym typeface="Arial"/>
              </a:rPr>
              <a:t>Sam</a:t>
            </a:r>
            <a:r>
              <a:rPr lang="en-GB">
                <a:latin typeface="Arial"/>
                <a:ea typeface="Arial"/>
                <a:cs typeface="Arial"/>
                <a:sym typeface="Arial"/>
              </a:rPr>
              <a:t> - 1 min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GB">
                <a:latin typeface="Arial"/>
                <a:ea typeface="Arial"/>
                <a:cs typeface="Arial"/>
                <a:sym typeface="Arial"/>
              </a:rPr>
              <a:t>I’m… and I work for the Mental Health Support Team - hereafter referred to as the MHST.</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GB">
                <a:latin typeface="Arial"/>
                <a:ea typeface="Arial"/>
                <a:cs typeface="Arial"/>
                <a:sym typeface="Arial"/>
              </a:rPr>
              <a:t>The MHST  is an early intervention, multi disciplinary team of clinical specialists, mental health clinicians and education wellbeing practitioners (EWP) - of which I’m one - who provide mental health support to children, young people, families/carers and staff in school settings, within Kingston and Richmond. The teams work for Achieving for Children as part of the Emotional Health Service.</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2" name="Google Shape;122;g138e22f294c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70634c738_0_1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1470634c738_0_1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SAM</a:t>
            </a:r>
            <a:r>
              <a:rPr b="1" lang="en-GB"/>
              <a:t> - 1 mins </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GB"/>
              <a:t>What are communication skills?</a:t>
            </a:r>
            <a:endParaRPr b="1"/>
          </a:p>
          <a:p>
            <a:pPr indent="-279400" lvl="0" marL="342900" rtl="0" algn="l">
              <a:lnSpc>
                <a:spcPct val="100000"/>
              </a:lnSpc>
              <a:spcBef>
                <a:spcPts val="0"/>
              </a:spcBef>
              <a:spcAft>
                <a:spcPts val="0"/>
              </a:spcAft>
              <a:buClr>
                <a:schemeClr val="dk1"/>
              </a:buClr>
              <a:buSzPts val="1200"/>
              <a:buChar char="•"/>
            </a:pPr>
            <a:r>
              <a:rPr lang="en-GB"/>
              <a:t>The ability and want to connect with others by exchanging ideas and feelings, both verbally and non-verbally. </a:t>
            </a:r>
            <a:endParaRPr>
              <a:latin typeface="Arial"/>
              <a:ea typeface="Arial"/>
              <a:cs typeface="Arial"/>
              <a:sym typeface="Arial"/>
            </a:endParaRPr>
          </a:p>
          <a:p>
            <a:pPr indent="-279400" lvl="0" marL="342900" rtl="0" algn="l">
              <a:lnSpc>
                <a:spcPct val="100000"/>
              </a:lnSpc>
              <a:spcBef>
                <a:spcPts val="0"/>
              </a:spcBef>
              <a:spcAft>
                <a:spcPts val="0"/>
              </a:spcAft>
              <a:buClr>
                <a:schemeClr val="dk1"/>
              </a:buClr>
              <a:buSzPts val="1200"/>
              <a:buChar char="•"/>
            </a:pPr>
            <a:r>
              <a:rPr lang="en-GB"/>
              <a:t>Communication can mean needs are met </a:t>
            </a:r>
            <a:endParaRPr/>
          </a:p>
          <a:p>
            <a:pPr indent="-279400" lvl="0" marL="342900" rtl="0" algn="l">
              <a:lnSpc>
                <a:spcPct val="100000"/>
              </a:lnSpc>
              <a:spcBef>
                <a:spcPts val="0"/>
              </a:spcBef>
              <a:spcAft>
                <a:spcPts val="0"/>
              </a:spcAft>
              <a:buClr>
                <a:schemeClr val="dk1"/>
              </a:buClr>
              <a:buSzPts val="1200"/>
              <a:buChar char="•"/>
            </a:pPr>
            <a:r>
              <a:rPr lang="en-GB"/>
              <a:t>Communication skills Includes things like listening, turn taking and speaking clearly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GB"/>
              <a:t>Why are they important?</a:t>
            </a:r>
            <a:endParaRPr b="1"/>
          </a:p>
          <a:p>
            <a:pPr indent="-222250" lvl="0" marL="285750" rtl="0" algn="l">
              <a:lnSpc>
                <a:spcPct val="100000"/>
              </a:lnSpc>
              <a:spcBef>
                <a:spcPts val="0"/>
              </a:spcBef>
              <a:spcAft>
                <a:spcPts val="0"/>
              </a:spcAft>
              <a:buClr>
                <a:schemeClr val="dk1"/>
              </a:buClr>
              <a:buSzPts val="1200"/>
              <a:buChar char="•"/>
            </a:pPr>
            <a:r>
              <a:rPr lang="en-GB"/>
              <a:t>Children need to be able to listen, understand and follow simple instructions and repeat words and phrases.</a:t>
            </a:r>
            <a:endParaRPr/>
          </a:p>
          <a:p>
            <a:pPr indent="-222250" lvl="0" marL="285750" rtl="0" algn="l">
              <a:lnSpc>
                <a:spcPct val="100000"/>
              </a:lnSpc>
              <a:spcBef>
                <a:spcPts val="0"/>
              </a:spcBef>
              <a:spcAft>
                <a:spcPts val="0"/>
              </a:spcAft>
              <a:buClr>
                <a:schemeClr val="dk1"/>
              </a:buClr>
              <a:buSzPts val="1200"/>
              <a:buChar char="•"/>
            </a:pPr>
            <a:r>
              <a:rPr lang="en-GB"/>
              <a:t>They need to be able to put their thoughts into words, be able to answer questions and communicate to build relationships</a:t>
            </a:r>
            <a:endParaRPr b="1" sz="200"/>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rPr lang="en-GB"/>
              <a:t>A child who has limited vocabulary and difficulty communicating will not be ready for school and will often lag behind their peers for the rest of their time in education – need for expressive and receptive language skills.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 ‘Without the ability to communicate effectively in speech and through reading and writing, children and young people are seriously disadvantaged for life.’ The Rose Review (see OFSTED)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GB"/>
              <a:t>How can you support?</a:t>
            </a:r>
            <a:endParaRPr b="1"/>
          </a:p>
          <a:p>
            <a:pPr indent="0" lvl="0" marL="0" rtl="0" algn="l">
              <a:lnSpc>
                <a:spcPct val="100000"/>
              </a:lnSpc>
              <a:spcBef>
                <a:spcPts val="0"/>
              </a:spcBef>
              <a:spcAft>
                <a:spcPts val="0"/>
              </a:spcAft>
              <a:buClr>
                <a:schemeClr val="dk1"/>
              </a:buClr>
              <a:buSzPts val="1400"/>
              <a:buFont typeface="Arial"/>
              <a:buNone/>
            </a:pPr>
            <a:r>
              <a:rPr lang="en-GB"/>
              <a:t>Use of role play – adult models activities e.g adult pretending to be a doctor or nurse, modelling the kinds of questions that encourage children to respond. Children can extend role play using creativity and imagination. Child can reverse role in play when confident – lead activities. ‘Secure modelling’. – improves language skills/ communication.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Putting hand up in classroom.</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Importance of promoting opportunities for children to speak in sentences and initiate questions, and of engaging in children’s imaginative role-play scenarios in communication development.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GB"/>
              <a:t>Communication development of children supported through parents talking and playing with their children every day, sharing book/ rhymes/ songs.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267" name="Google Shape;267;g1470634c738_0_1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470634c738_0_1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1470634c738_0_1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00"/>
              <a:buFont typeface="Arial"/>
              <a:buNone/>
            </a:pPr>
            <a:r>
              <a:rPr lang="en-GB"/>
              <a:t>SAM - 1 mins</a:t>
            </a:r>
            <a:endParaRPr/>
          </a:p>
          <a:p>
            <a:pPr indent="0" lvl="0" marL="0" rtl="0" algn="l">
              <a:lnSpc>
                <a:spcPct val="100000"/>
              </a:lnSpc>
              <a:spcBef>
                <a:spcPts val="0"/>
              </a:spcBef>
              <a:spcAft>
                <a:spcPts val="0"/>
              </a:spcAft>
              <a:buClr>
                <a:schemeClr val="dk1"/>
              </a:buClr>
              <a:buSzPts val="2200"/>
              <a:buFont typeface="Arial"/>
              <a:buNone/>
            </a:pPr>
            <a:r>
              <a:t/>
            </a:r>
            <a:endParaRPr/>
          </a:p>
          <a:p>
            <a:pPr indent="0" lvl="0" marL="0" rtl="0" algn="l">
              <a:lnSpc>
                <a:spcPct val="100000"/>
              </a:lnSpc>
              <a:spcBef>
                <a:spcPts val="0"/>
              </a:spcBef>
              <a:spcAft>
                <a:spcPts val="0"/>
              </a:spcAft>
              <a:buClr>
                <a:schemeClr val="dk1"/>
              </a:buClr>
              <a:buSzPts val="2200"/>
              <a:buFont typeface="Arial"/>
              <a:buNone/>
            </a:pPr>
            <a:r>
              <a:rPr lang="en-GB"/>
              <a:t>They are create a sense of anticipation and knowing what to expect which reduces anxiety</a:t>
            </a:r>
            <a:endParaRPr/>
          </a:p>
          <a:p>
            <a:pPr indent="0" lvl="0" marL="0" rtl="0" algn="l">
              <a:lnSpc>
                <a:spcPct val="100000"/>
              </a:lnSpc>
              <a:spcBef>
                <a:spcPts val="0"/>
              </a:spcBef>
              <a:spcAft>
                <a:spcPts val="0"/>
              </a:spcAft>
              <a:buClr>
                <a:schemeClr val="dk1"/>
              </a:buClr>
              <a:buSzPts val="2200"/>
              <a:buFont typeface="Arial"/>
              <a:buNone/>
            </a:pPr>
            <a:r>
              <a:t/>
            </a:r>
            <a:endParaRPr/>
          </a:p>
          <a:p>
            <a:pPr indent="0" lvl="0" marL="0" rtl="0" algn="l">
              <a:lnSpc>
                <a:spcPct val="100000"/>
              </a:lnSpc>
              <a:spcBef>
                <a:spcPts val="0"/>
              </a:spcBef>
              <a:spcAft>
                <a:spcPts val="0"/>
              </a:spcAft>
              <a:buClr>
                <a:schemeClr val="dk1"/>
              </a:buClr>
              <a:buSzPts val="2200"/>
              <a:buFont typeface="Arial"/>
              <a:buNone/>
            </a:pPr>
            <a:r>
              <a:rPr lang="en-GB"/>
              <a:t>Routines also help parents maintain consistency of expectations that are thought out and enable the child to rely on them being followed through</a:t>
            </a:r>
            <a:endParaRPr/>
          </a:p>
          <a:p>
            <a:pPr indent="0" lvl="0" marL="0" rtl="0" algn="l">
              <a:lnSpc>
                <a:spcPct val="100000"/>
              </a:lnSpc>
              <a:spcBef>
                <a:spcPts val="0"/>
              </a:spcBef>
              <a:spcAft>
                <a:spcPts val="0"/>
              </a:spcAft>
              <a:buClr>
                <a:schemeClr val="dk1"/>
              </a:buClr>
              <a:buSzPts val="2200"/>
              <a:buFont typeface="Arial"/>
              <a:buNone/>
            </a:pPr>
            <a:r>
              <a:t/>
            </a:r>
            <a:endParaRPr/>
          </a:p>
          <a:p>
            <a:pPr indent="0" lvl="0" marL="0" rtl="0" algn="l">
              <a:lnSpc>
                <a:spcPct val="100000"/>
              </a:lnSpc>
              <a:spcBef>
                <a:spcPts val="0"/>
              </a:spcBef>
              <a:spcAft>
                <a:spcPts val="0"/>
              </a:spcAft>
              <a:buClr>
                <a:schemeClr val="dk1"/>
              </a:buClr>
              <a:buSzPts val="2200"/>
              <a:buFont typeface="Arial"/>
              <a:buNone/>
            </a:pPr>
            <a:r>
              <a:rPr lang="en-GB"/>
              <a:t>Routines create a sense of predictability of care that children need. </a:t>
            </a:r>
            <a:endParaRPr/>
          </a:p>
          <a:p>
            <a:pPr indent="0" lvl="0" marL="0" rtl="0" algn="l">
              <a:lnSpc>
                <a:spcPct val="100000"/>
              </a:lnSpc>
              <a:spcBef>
                <a:spcPts val="0"/>
              </a:spcBef>
              <a:spcAft>
                <a:spcPts val="0"/>
              </a:spcAft>
              <a:buClr>
                <a:schemeClr val="dk1"/>
              </a:buClr>
              <a:buSzPts val="2200"/>
              <a:buFont typeface="Arial"/>
              <a:buNone/>
            </a:pPr>
            <a:r>
              <a:t/>
            </a:r>
            <a:endParaRPr/>
          </a:p>
          <a:p>
            <a:pPr indent="0" lvl="0" marL="0" rtl="0" algn="l">
              <a:lnSpc>
                <a:spcPct val="100000"/>
              </a:lnSpc>
              <a:spcBef>
                <a:spcPts val="0"/>
              </a:spcBef>
              <a:spcAft>
                <a:spcPts val="0"/>
              </a:spcAft>
              <a:buSzPts val="1400"/>
              <a:buNone/>
            </a:pPr>
            <a:r>
              <a:t/>
            </a:r>
            <a:endParaRPr/>
          </a:p>
        </p:txBody>
      </p:sp>
      <p:sp>
        <p:nvSpPr>
          <p:cNvPr id="275" name="Google Shape;275;g1470634c738_0_1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470634c738_0_17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Zainab  - 1 min </a:t>
            </a:r>
            <a:endParaRPr/>
          </a:p>
        </p:txBody>
      </p:sp>
      <p:sp>
        <p:nvSpPr>
          <p:cNvPr id="282" name="Google Shape;282;g1470634c738_0_17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70634c738_0_18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GB"/>
              <a:t>Zainab - 1 min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Tilda tries again - managing change, being brave and trying her best</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u="sng">
                <a:solidFill>
                  <a:schemeClr val="hlink"/>
                </a:solidFill>
                <a:hlinkClick r:id="rId2"/>
              </a:rPr>
              <a:t>https://www.youtube.com/watch?v=tVxGNElZ954</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When a dragon goes to school</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u="sng">
                <a:solidFill>
                  <a:schemeClr val="hlink"/>
                </a:solidFill>
                <a:hlinkClick r:id="rId3"/>
              </a:rPr>
              <a:t>https://www.youtube.com/watch?v=i_AqhdSRsoY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0" name="Google Shape;290;g1470634c738_0_18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4bb08e043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4bb08e0431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30 seconds </a:t>
            </a:r>
            <a:endParaRPr/>
          </a:p>
        </p:txBody>
      </p:sp>
      <p:sp>
        <p:nvSpPr>
          <p:cNvPr id="302" name="Google Shape;302;g14bb08e0431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8be95587d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7" name="Google Shape;307;g138be95587d_0_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08" name="Google Shape;308;g138be95587d_0_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8e22f294c_1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Both (introducing roles and offer) - 2 mins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 MHST involvement in school varies at different times of the year depending on the school’s identified needs…</a:t>
            </a:r>
            <a:endParaRPr/>
          </a:p>
          <a:p>
            <a:pPr indent="0" lvl="0" marL="0" rtl="0" algn="l">
              <a:lnSpc>
                <a:spcPct val="100000"/>
              </a:lnSpc>
              <a:spcBef>
                <a:spcPts val="0"/>
              </a:spcBef>
              <a:spcAft>
                <a:spcPts val="0"/>
              </a:spcAft>
              <a:buSzPts val="1400"/>
              <a:buNone/>
            </a:pPr>
            <a:r>
              <a:rPr lang="en-GB"/>
              <a:t>It might look like…</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1000"/>
              </a:spcBef>
              <a:spcAft>
                <a:spcPts val="0"/>
              </a:spcAft>
              <a:buClr>
                <a:schemeClr val="dk1"/>
              </a:buClr>
              <a:buSzPts val="1200"/>
              <a:buFont typeface="Calibri"/>
              <a:buChar char="●"/>
            </a:pPr>
            <a:r>
              <a:rPr lang="en-GB"/>
              <a:t>An Education Wellbeing Practitioner working in school one day a week, with flexibility for online work</a:t>
            </a:r>
            <a:endParaRPr/>
          </a:p>
          <a:p>
            <a:pPr indent="-304800" lvl="0" marL="457200" rtl="0" algn="l">
              <a:lnSpc>
                <a:spcPct val="100000"/>
              </a:lnSpc>
              <a:spcBef>
                <a:spcPts val="1000"/>
              </a:spcBef>
              <a:spcAft>
                <a:spcPts val="0"/>
              </a:spcAft>
              <a:buClr>
                <a:schemeClr val="dk1"/>
              </a:buClr>
              <a:buSzPts val="1200"/>
              <a:buFont typeface="Calibri"/>
              <a:buChar char="●"/>
            </a:pPr>
            <a:r>
              <a:rPr lang="en-GB"/>
              <a:t>Offering 1-1 brief guided self-help interventions for parents of children with mild to moderate anxiety or behaviour difficulties</a:t>
            </a:r>
            <a:endParaRPr/>
          </a:p>
          <a:p>
            <a:pPr indent="-304800" lvl="0" marL="457200" rtl="0" algn="l">
              <a:lnSpc>
                <a:spcPct val="100000"/>
              </a:lnSpc>
              <a:spcBef>
                <a:spcPts val="1000"/>
              </a:spcBef>
              <a:spcAft>
                <a:spcPts val="0"/>
              </a:spcAft>
              <a:buClr>
                <a:schemeClr val="dk1"/>
              </a:buClr>
              <a:buSzPts val="1200"/>
              <a:buFont typeface="Calibri"/>
              <a:buChar char="●"/>
            </a:pPr>
            <a:r>
              <a:rPr lang="en-GB"/>
              <a:t>May also deliver group-work and workshops with groups of children </a:t>
            </a:r>
            <a:endParaRPr/>
          </a:p>
          <a:p>
            <a:pPr indent="-304800" lvl="0" marL="457200" rtl="0" algn="l">
              <a:lnSpc>
                <a:spcPct val="100000"/>
              </a:lnSpc>
              <a:spcBef>
                <a:spcPts val="1000"/>
              </a:spcBef>
              <a:spcAft>
                <a:spcPts val="0"/>
              </a:spcAft>
              <a:buClr>
                <a:schemeClr val="dk1"/>
              </a:buClr>
              <a:buSzPts val="1200"/>
              <a:buFont typeface="Calibri"/>
              <a:buChar char="●"/>
            </a:pPr>
            <a:r>
              <a:rPr lang="en-GB"/>
              <a:t>Also running workshops for parents and school staff</a:t>
            </a:r>
            <a:endParaRPr/>
          </a:p>
          <a:p>
            <a:pPr indent="0" lvl="0" marL="0" rtl="0" algn="l">
              <a:lnSpc>
                <a:spcPct val="100000"/>
              </a:lnSpc>
              <a:spcBef>
                <a:spcPts val="1000"/>
              </a:spcBef>
              <a:spcAft>
                <a:spcPts val="0"/>
              </a:spcAft>
              <a:buSzPts val="1400"/>
              <a:buNone/>
            </a:pPr>
            <a:r>
              <a:rPr lang="en-GB"/>
              <a:t>A family practitioner has also joined our team recently and might also work here some of the year</a:t>
            </a:r>
            <a:endParaRPr/>
          </a:p>
          <a:p>
            <a:pPr indent="0" lvl="0" marL="0" rtl="0" algn="l">
              <a:lnSpc>
                <a:spcPct val="100000"/>
              </a:lnSpc>
              <a:spcBef>
                <a:spcPts val="1000"/>
              </a:spcBef>
              <a:spcAft>
                <a:spcPts val="0"/>
              </a:spcAft>
              <a:buSzPts val="1400"/>
              <a:buNone/>
            </a:pPr>
            <a:r>
              <a:t/>
            </a:r>
            <a:endParaRPr/>
          </a:p>
          <a:p>
            <a:pPr indent="0" lvl="0" marL="0" rtl="0" algn="l">
              <a:lnSpc>
                <a:spcPct val="100000"/>
              </a:lnSpc>
              <a:spcBef>
                <a:spcPts val="0"/>
              </a:spcBef>
              <a:spcAft>
                <a:spcPts val="0"/>
              </a:spcAft>
              <a:buClr>
                <a:schemeClr val="dk1"/>
              </a:buClr>
              <a:buSzPts val="1700"/>
              <a:buFont typeface="Arial"/>
              <a:buNone/>
            </a:pPr>
            <a:r>
              <a:rPr lang="en-GB"/>
              <a:t>For more information, speak to your class teacher or the school’s Mental Health Lead: </a:t>
            </a:r>
            <a:endParaRPr/>
          </a:p>
        </p:txBody>
      </p:sp>
      <p:sp>
        <p:nvSpPr>
          <p:cNvPr id="127" name="Google Shape;127;g138e22f294c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8be95587d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38be95587d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Zainab - 1 min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So, the aim of </a:t>
            </a:r>
            <a:r>
              <a:rPr lang="en-GB"/>
              <a:t>today's</a:t>
            </a:r>
            <a:r>
              <a:rPr lang="en-GB"/>
              <a:t> session is to explore what we could be doing as parents to support our children in building relationships and security in school, as well as spending some time on thinking about the skills children learn at home and school and how these are transferable. </a:t>
            </a:r>
            <a:endParaRPr/>
          </a:p>
        </p:txBody>
      </p:sp>
      <p:sp>
        <p:nvSpPr>
          <p:cNvPr id="135" name="Google Shape;135;g138be95587d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470634c738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470634c738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lang="en-GB"/>
              <a:t>Zainab - 1 min </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just">
              <a:lnSpc>
                <a:spcPct val="100000"/>
              </a:lnSpc>
              <a:spcBef>
                <a:spcPts val="0"/>
              </a:spcBef>
              <a:spcAft>
                <a:spcPts val="0"/>
              </a:spcAft>
              <a:buClr>
                <a:schemeClr val="dk1"/>
              </a:buClr>
              <a:buSzPts val="1400"/>
              <a:buFont typeface="Arial"/>
              <a:buNone/>
            </a:pPr>
            <a:r>
              <a:rPr lang="en-GB"/>
              <a:t>Often people think children are ready for school if they’ve learned certain academic activities, such as knowing the alphabet or being able to count to a certain number. However, school readiness, while it does include that, is so much more. And it is important to note that what parents and carers do with their children on a daily basis is important for cultivating school readiness but also for future success in school.</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By the age of four we would expect children to be ready to be separated from their parent or carer. We would expect them t</a:t>
            </a:r>
            <a:r>
              <a:rPr lang="en-GB"/>
              <a:t>o have enough language to be able to express themselves if they need something and be able to communicate something about what makes them who they are, such as name, age and something about family or relevant factors in their life.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GB"/>
              <a:t>Children at four may also be able to show interest and pay attention to a subject or stimulus. We think that children should be able to focus on, and show interest in, their work and the world around them. To make observations, notice things and ask questions. To be able to hold a book, understand some aspects of narrative and respond to some boundary setting.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And have strong social skills such as listening skills and being able to interact with adults and peers. For example, during play they will be able to take turns and take some responsibility for their actions. </a:t>
            </a:r>
            <a:endParaRPr/>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GB"/>
              <a:t>(‘Are you ready? Good practice in school readiness’ OFSTED 2014 a Primary school headteacher)</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6" name="Google Shape;146;g1470634c738_0_2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70634c738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470634c738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sz="1400"/>
              <a:t>Sam</a:t>
            </a:r>
            <a:r>
              <a:rPr lang="en-GB" sz="1400"/>
              <a:t> - 1 min </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lang="en-GB" sz="1400"/>
              <a:t>Transition to school requires children to cope with many changes – expectations put on them, new learning environment, change in daily routines. </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200"/>
              <a:buFont typeface="Calibri"/>
              <a:buNone/>
            </a:pPr>
            <a:r>
              <a:rPr lang="en-GB" sz="1400"/>
              <a:t>It is normal to feel anxious </a:t>
            </a:r>
            <a:r>
              <a:rPr b="1" lang="en-GB" sz="1400"/>
              <a:t>BUT </a:t>
            </a:r>
            <a:r>
              <a:rPr lang="en-GB" sz="1400"/>
              <a:t>this can impact a child’s ability to cope with the demands of school and learn effectively. </a:t>
            </a:r>
            <a:endParaRPr sz="1400"/>
          </a:p>
          <a:p>
            <a:pPr indent="0" lvl="0" marL="0" rtl="0" algn="l">
              <a:lnSpc>
                <a:spcPct val="100000"/>
              </a:lnSpc>
              <a:spcBef>
                <a:spcPts val="0"/>
              </a:spcBef>
              <a:spcAft>
                <a:spcPts val="0"/>
              </a:spcAft>
              <a:buClr>
                <a:schemeClr val="dk1"/>
              </a:buClr>
              <a:buSzPts val="1200"/>
              <a:buFont typeface="Calibri"/>
              <a:buNone/>
            </a:pPr>
            <a:r>
              <a:t/>
            </a:r>
            <a:endParaRPr sz="1400"/>
          </a:p>
          <a:p>
            <a:pPr indent="0" lvl="0" marL="0" rtl="0" algn="l">
              <a:lnSpc>
                <a:spcPct val="100000"/>
              </a:lnSpc>
              <a:spcBef>
                <a:spcPts val="0"/>
              </a:spcBef>
              <a:spcAft>
                <a:spcPts val="0"/>
              </a:spcAft>
              <a:buClr>
                <a:schemeClr val="dk1"/>
              </a:buClr>
              <a:buSzPts val="1200"/>
              <a:buFont typeface="Calibri"/>
              <a:buNone/>
            </a:pPr>
            <a:r>
              <a:rPr lang="en-GB" sz="1400"/>
              <a:t>How quickly children adjusts to new setting increases their success so supporting them across the transition is important.</a:t>
            </a:r>
            <a:endParaRPr sz="1400"/>
          </a:p>
          <a:p>
            <a:pPr indent="0" lvl="0" marL="0" rtl="0" algn="l">
              <a:lnSpc>
                <a:spcPct val="100000"/>
              </a:lnSpc>
              <a:spcBef>
                <a:spcPts val="0"/>
              </a:spcBef>
              <a:spcAft>
                <a:spcPts val="0"/>
              </a:spcAft>
              <a:buClr>
                <a:schemeClr val="dk1"/>
              </a:buClr>
              <a:buSzPts val="1200"/>
              <a:buFont typeface="Calibri"/>
              <a:buNone/>
            </a:pPr>
            <a:r>
              <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lang="en-GB" sz="1400"/>
              <a:t>Attachment important in this…</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SzPts val="1400"/>
              <a:buNone/>
            </a:pPr>
            <a:r>
              <a:t/>
            </a:r>
            <a:endParaRPr sz="1400"/>
          </a:p>
        </p:txBody>
      </p:sp>
      <p:sp>
        <p:nvSpPr>
          <p:cNvPr id="153" name="Google Shape;153;g1470634c738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8be95587d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38be95587d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a:t>Sam - 1 min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sz="1400"/>
              <a:t>Promoting a child’s attachment to school is the main focus for parents and carers in this transition to Reception</a:t>
            </a:r>
            <a:endParaRPr sz="1400"/>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lang="en-GB" sz="1400"/>
              <a:t>Based on Attachment Theory</a:t>
            </a:r>
            <a:endParaRPr sz="14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0" name="Google Shape;160;g138be95587d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34a5aa19d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534a5aa19d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Calibri"/>
              <a:buNone/>
            </a:pPr>
            <a:r>
              <a:rPr lang="en-GB"/>
              <a:t>Zainab - 1 min </a:t>
            </a:r>
            <a:endParaRPr/>
          </a:p>
          <a:p>
            <a:pPr indent="0" lvl="0" marL="0" rtl="0" algn="l">
              <a:lnSpc>
                <a:spcPct val="100000"/>
              </a:lnSpc>
              <a:spcBef>
                <a:spcPts val="0"/>
              </a:spcBef>
              <a:spcAft>
                <a:spcPts val="0"/>
              </a:spcAft>
              <a:buClr>
                <a:schemeClr val="dk1"/>
              </a:buClr>
              <a:buSzPts val="1800"/>
              <a:buFont typeface="Calibri"/>
              <a:buNone/>
            </a:pPr>
            <a:r>
              <a:t/>
            </a:r>
            <a:endParaRPr/>
          </a:p>
          <a:p>
            <a:pPr indent="0" lvl="0" marL="0" rtl="0" algn="l">
              <a:lnSpc>
                <a:spcPct val="100000"/>
              </a:lnSpc>
              <a:spcBef>
                <a:spcPts val="0"/>
              </a:spcBef>
              <a:spcAft>
                <a:spcPts val="0"/>
              </a:spcAft>
              <a:buClr>
                <a:schemeClr val="dk1"/>
              </a:buClr>
              <a:buSzPts val="1400"/>
              <a:buFont typeface="Arial"/>
              <a:buNone/>
            </a:pPr>
            <a:r>
              <a:rPr lang="en-GB" sz="1400"/>
              <a:t>Attachment refers to the “</a:t>
            </a:r>
            <a:r>
              <a:rPr i="1" lang="en-GB" sz="1400"/>
              <a:t>lasting psychological connectedness between human beings</a:t>
            </a:r>
            <a:r>
              <a:rPr lang="en-GB" sz="1400"/>
              <a:t>.” Bowlby 1969 There is plenty of research which shows that the attachment people develop in their romantic and personal relationships reflects the attachment children build develop with their parents. So, providing the care and attention children need to develop a healthy attachment style is really quite important.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GB" sz="1400"/>
              <a:t>In the early stages of a human life, so when we’re babies, humans survive based on</a:t>
            </a:r>
            <a:r>
              <a:rPr lang="en-GB" sz="1400"/>
              <a:t> the abilities of their caretakers to detect and meet their needs and intentions</a:t>
            </a:r>
            <a:r>
              <a:rPr lang="en-GB" sz="1400">
                <a:latin typeface="Arial"/>
                <a:ea typeface="Arial"/>
                <a:cs typeface="Arial"/>
                <a:sym typeface="Arial"/>
              </a:rPr>
              <a:t>. In these </a:t>
            </a:r>
            <a:r>
              <a:rPr lang="en-GB" sz="1400">
                <a:latin typeface="Arial"/>
                <a:ea typeface="Arial"/>
                <a:cs typeface="Arial"/>
                <a:sym typeface="Arial"/>
              </a:rPr>
              <a:t>stages</a:t>
            </a:r>
            <a:r>
              <a:rPr lang="en-GB" sz="1400">
                <a:latin typeface="Arial"/>
                <a:ea typeface="Arial"/>
                <a:cs typeface="Arial"/>
                <a:sym typeface="Arial"/>
              </a:rPr>
              <a:t> we see that t</a:t>
            </a:r>
            <a:r>
              <a:rPr lang="en-GB" sz="1400"/>
              <a:t>he </a:t>
            </a:r>
            <a:r>
              <a:rPr b="1" lang="en-GB" sz="1400" u="sng"/>
              <a:t>environment adapts </a:t>
            </a:r>
            <a:r>
              <a:rPr lang="en-GB" sz="1400"/>
              <a:t>itself to the changing needs of the maturing infant towards achieving autonomy</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457200" rtl="0" algn="l">
              <a:lnSpc>
                <a:spcPct val="100000"/>
              </a:lnSpc>
              <a:spcBef>
                <a:spcPts val="0"/>
              </a:spcBef>
              <a:spcAft>
                <a:spcPts val="0"/>
              </a:spcAft>
              <a:buSzPts val="1400"/>
              <a:buNone/>
            </a:pPr>
            <a:r>
              <a:t/>
            </a:r>
            <a:endParaRPr sz="200"/>
          </a:p>
        </p:txBody>
      </p:sp>
      <p:sp>
        <p:nvSpPr>
          <p:cNvPr id="167" name="Google Shape;167;g1534a5aa19d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70634c738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470634c738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Calibri"/>
              <a:buNone/>
            </a:pPr>
            <a:r>
              <a:rPr lang="en-GB" sz="1400"/>
              <a:t>Zainab - 2 mins </a:t>
            </a:r>
            <a:endParaRPr sz="1400"/>
          </a:p>
          <a:p>
            <a:pPr indent="-304800" lvl="0" marL="342900" rtl="0" algn="l">
              <a:lnSpc>
                <a:spcPct val="150000"/>
              </a:lnSpc>
              <a:spcBef>
                <a:spcPts val="0"/>
              </a:spcBef>
              <a:spcAft>
                <a:spcPts val="0"/>
              </a:spcAft>
              <a:buClr>
                <a:schemeClr val="dk1"/>
              </a:buClr>
              <a:buSzPts val="1400"/>
              <a:buFont typeface="Calibri"/>
              <a:buChar char="•"/>
            </a:pPr>
            <a:r>
              <a:rPr lang="en-GB" sz="1400"/>
              <a:t>Attachment communication involves visual signals through face-to-face interactions, emotional tone expressed through voice, and body gestures and touches.</a:t>
            </a:r>
            <a:endParaRPr sz="1400"/>
          </a:p>
          <a:p>
            <a:pPr indent="-304800" lvl="0" marL="342900" rtl="0" algn="l">
              <a:lnSpc>
                <a:spcPct val="150000"/>
              </a:lnSpc>
              <a:spcBef>
                <a:spcPts val="0"/>
              </a:spcBef>
              <a:spcAft>
                <a:spcPts val="0"/>
              </a:spcAft>
              <a:buClr>
                <a:schemeClr val="dk1"/>
              </a:buClr>
              <a:buSzPts val="1400"/>
              <a:buFont typeface="Calibri"/>
              <a:buChar char="•"/>
            </a:pPr>
            <a:r>
              <a:rPr lang="en-GB" sz="1400"/>
              <a:t>Attachment drives brain development which is both “experience-dependent” and “socio-emotional”</a:t>
            </a:r>
            <a:endParaRPr sz="1400"/>
          </a:p>
          <a:p>
            <a:pPr indent="-304800" lvl="1" marL="800100" rtl="0" algn="l">
              <a:lnSpc>
                <a:spcPct val="150000"/>
              </a:lnSpc>
              <a:spcBef>
                <a:spcPts val="0"/>
              </a:spcBef>
              <a:spcAft>
                <a:spcPts val="0"/>
              </a:spcAft>
              <a:buClr>
                <a:schemeClr val="dk1"/>
              </a:buClr>
              <a:buSzPts val="1400"/>
              <a:buFont typeface="Calibri"/>
              <a:buChar char="▪"/>
            </a:pPr>
            <a:r>
              <a:rPr lang="en-GB" sz="1400"/>
              <a:t>Positive experiences alter neural connections in the right brain, promoting emotional well-being.</a:t>
            </a:r>
            <a:endParaRPr sz="1400"/>
          </a:p>
          <a:p>
            <a:pPr indent="-304800" lvl="1" marL="800100" rtl="0" algn="l">
              <a:lnSpc>
                <a:spcPct val="150000"/>
              </a:lnSpc>
              <a:spcBef>
                <a:spcPts val="0"/>
              </a:spcBef>
              <a:spcAft>
                <a:spcPts val="0"/>
              </a:spcAft>
              <a:buClr>
                <a:schemeClr val="dk1"/>
              </a:buClr>
              <a:buSzPts val="1400"/>
              <a:buFont typeface="Calibri"/>
              <a:buChar char="▪"/>
            </a:pPr>
            <a:r>
              <a:rPr lang="en-GB" sz="1400"/>
              <a:t>It calms down distress states and stimulates positive emotions in play states</a:t>
            </a:r>
            <a:endParaRPr sz="1400"/>
          </a:p>
          <a:p>
            <a:pPr indent="-304800" lvl="1" marL="800100" rtl="0" algn="l">
              <a:lnSpc>
                <a:spcPct val="150000"/>
              </a:lnSpc>
              <a:spcBef>
                <a:spcPts val="0"/>
              </a:spcBef>
              <a:spcAft>
                <a:spcPts val="0"/>
              </a:spcAft>
              <a:buClr>
                <a:schemeClr val="dk1"/>
              </a:buClr>
              <a:buSzPts val="1400"/>
              <a:buFont typeface="Calibri"/>
              <a:buChar char="▪"/>
            </a:pPr>
            <a:r>
              <a:rPr lang="en-GB" sz="1400"/>
              <a:t>Impacts on the stress-regulating axis in the brain: the hypothalamic-pituitary-adrenal axis (HPA axis) </a:t>
            </a:r>
            <a:endParaRPr sz="1400"/>
          </a:p>
          <a:p>
            <a:pPr indent="-266700" lvl="0" marL="342900" rtl="0" algn="l">
              <a:lnSpc>
                <a:spcPct val="100000"/>
              </a:lnSpc>
              <a:spcBef>
                <a:spcPts val="0"/>
              </a:spcBef>
              <a:spcAft>
                <a:spcPts val="0"/>
              </a:spcAft>
              <a:buClr>
                <a:schemeClr val="dk1"/>
              </a:buClr>
              <a:buSzPts val="1400"/>
              <a:buChar char="•"/>
            </a:pPr>
            <a:r>
              <a:rPr lang="en-GB" sz="1400"/>
              <a:t>The aim of attachment behaviour is to feel closeness or contact with the attachment figure, </a:t>
            </a:r>
            <a:r>
              <a:rPr lang="en-GB" sz="1400"/>
              <a:t>who</a:t>
            </a:r>
            <a:r>
              <a:rPr lang="en-GB" sz="1400"/>
              <a:t> is also associated with feelings of </a:t>
            </a:r>
            <a:r>
              <a:rPr b="1" lang="en-GB" sz="1400"/>
              <a:t>security and safety.</a:t>
            </a:r>
            <a:endParaRPr b="1" sz="1400"/>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b="1" lang="en-GB" sz="1400"/>
              <a:t>Also, it is important to remember that:</a:t>
            </a:r>
            <a:endParaRPr b="1" sz="1400"/>
          </a:p>
          <a:p>
            <a:pPr indent="0" lvl="0" marL="0" rtl="0" algn="l">
              <a:lnSpc>
                <a:spcPct val="100000"/>
              </a:lnSpc>
              <a:spcBef>
                <a:spcPts val="0"/>
              </a:spcBef>
              <a:spcAft>
                <a:spcPts val="0"/>
              </a:spcAft>
              <a:buSzPts val="1400"/>
              <a:buNone/>
            </a:pPr>
            <a:r>
              <a:t/>
            </a:r>
            <a:endParaRPr b="1" sz="1400"/>
          </a:p>
          <a:p>
            <a:pPr indent="-190500" lvl="0" marL="285750" rtl="0" algn="l">
              <a:lnSpc>
                <a:spcPct val="100000"/>
              </a:lnSpc>
              <a:spcBef>
                <a:spcPts val="0"/>
              </a:spcBef>
              <a:spcAft>
                <a:spcPts val="0"/>
              </a:spcAft>
              <a:buClr>
                <a:schemeClr val="dk1"/>
              </a:buClr>
              <a:buSzPts val="1400"/>
              <a:buFont typeface="Calibri"/>
              <a:buChar char="•"/>
            </a:pPr>
            <a:r>
              <a:rPr lang="en-GB" sz="1400"/>
              <a:t>Early attachment experiences during infancy influence how the brain develops up until adolescence. </a:t>
            </a:r>
            <a:endParaRPr sz="1400"/>
          </a:p>
          <a:p>
            <a:pPr indent="-171450" lvl="0" marL="285750" rtl="0" algn="l">
              <a:lnSpc>
                <a:spcPct val="100000"/>
              </a:lnSpc>
              <a:spcBef>
                <a:spcPts val="0"/>
              </a:spcBef>
              <a:spcAft>
                <a:spcPts val="0"/>
              </a:spcAft>
              <a:buClr>
                <a:schemeClr val="dk1"/>
              </a:buClr>
              <a:buSzPts val="1800"/>
              <a:buFont typeface="Arial"/>
              <a:buNone/>
            </a:pPr>
            <a:r>
              <a:t/>
            </a:r>
            <a:endParaRPr sz="1400"/>
          </a:p>
          <a:p>
            <a:pPr indent="-190500" lvl="0" marL="285750" rtl="0" algn="l">
              <a:lnSpc>
                <a:spcPct val="100000"/>
              </a:lnSpc>
              <a:spcBef>
                <a:spcPts val="0"/>
              </a:spcBef>
              <a:spcAft>
                <a:spcPts val="0"/>
              </a:spcAft>
              <a:buClr>
                <a:schemeClr val="dk1"/>
              </a:buClr>
              <a:buSzPts val="1400"/>
              <a:buFont typeface="Calibri"/>
              <a:buChar char="•"/>
            </a:pPr>
            <a:r>
              <a:rPr lang="en-GB" sz="1400"/>
              <a:t>It shapes how we learn to calm our emotions, how we understand ourselves and how we relate to others and the wider world.</a:t>
            </a:r>
            <a:endParaRPr b="1" sz="1400"/>
          </a:p>
        </p:txBody>
      </p:sp>
      <p:sp>
        <p:nvSpPr>
          <p:cNvPr id="177" name="Google Shape;177;g1470634c738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rtrait image with text">
  <p:cSld name="1_Portrait image with text">
    <p:spTree>
      <p:nvGrpSpPr>
        <p:cNvPr id="15" name="Shape 15"/>
        <p:cNvGrpSpPr/>
        <p:nvPr/>
      </p:nvGrpSpPr>
      <p:grpSpPr>
        <a:xfrm>
          <a:off x="0" y="0"/>
          <a:ext cx="0" cy="0"/>
          <a:chOff x="0" y="0"/>
          <a:chExt cx="0" cy="0"/>
        </a:xfrm>
      </p:grpSpPr>
      <p:pic>
        <p:nvPicPr>
          <p:cNvPr id="16" name="Google Shape;16;g1470634c738_0_198"/>
          <p:cNvPicPr preferRelativeResize="0"/>
          <p:nvPr/>
        </p:nvPicPr>
        <p:blipFill rotWithShape="1">
          <a:blip r:embed="rId2">
            <a:alphaModFix/>
          </a:blip>
          <a:srcRect b="0" l="0" r="0" t="0"/>
          <a:stretch/>
        </p:blipFill>
        <p:spPr>
          <a:xfrm>
            <a:off x="0" y="0"/>
            <a:ext cx="12192000" cy="6858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n grey background)">
  <p:cSld name="End slide (on grey background)">
    <p:spTree>
      <p:nvGrpSpPr>
        <p:cNvPr id="34" name="Shape 34"/>
        <p:cNvGrpSpPr/>
        <p:nvPr/>
      </p:nvGrpSpPr>
      <p:grpSpPr>
        <a:xfrm>
          <a:off x="0" y="0"/>
          <a:ext cx="0" cy="0"/>
          <a:chOff x="0" y="0"/>
          <a:chExt cx="0" cy="0"/>
        </a:xfrm>
      </p:grpSpPr>
      <p:pic>
        <p:nvPicPr>
          <p:cNvPr id="35" name="Google Shape;35;p32"/>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36" name="Google Shape;36;p32"/>
          <p:cNvCxnSpPr/>
          <p:nvPr/>
        </p:nvCxnSpPr>
        <p:spPr>
          <a:xfrm>
            <a:off x="4528502" y="3460261"/>
            <a:ext cx="3245641" cy="0"/>
          </a:xfrm>
          <a:prstGeom prst="straightConnector1">
            <a:avLst/>
          </a:prstGeom>
          <a:noFill/>
          <a:ln cap="flat" cmpd="sng" w="9525">
            <a:solidFill>
              <a:srgbClr val="F4C239"/>
            </a:solidFill>
            <a:prstDash val="solid"/>
            <a:miter lim="800000"/>
            <a:headEnd len="sm" w="sm" type="none"/>
            <a:tailEnd len="sm" w="sm" type="none"/>
          </a:ln>
        </p:spPr>
      </p:cxnSp>
      <p:sp>
        <p:nvSpPr>
          <p:cNvPr id="37" name="Google Shape;37;p32"/>
          <p:cNvSpPr txBox="1"/>
          <p:nvPr>
            <p:ph idx="1" type="body"/>
          </p:nvPr>
        </p:nvSpPr>
        <p:spPr>
          <a:xfrm>
            <a:off x="2466244" y="2627089"/>
            <a:ext cx="7263840" cy="7806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Font typeface="Calibri"/>
              <a:buNone/>
              <a:defRPr b="1"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fC_RGB-Colour_ForGreyBackground.png" id="38" name="Google Shape;38;p32"/>
          <p:cNvPicPr preferRelativeResize="0"/>
          <p:nvPr/>
        </p:nvPicPr>
        <p:blipFill rotWithShape="1">
          <a:blip r:embed="rId3">
            <a:alphaModFix/>
          </a:blip>
          <a:srcRect b="0" l="0" r="0" t="0"/>
          <a:stretch/>
        </p:blipFill>
        <p:spPr>
          <a:xfrm>
            <a:off x="650821" y="5662726"/>
            <a:ext cx="3972939" cy="7721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8" name="Google Shape;4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5" name="Google Shape;85;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 name="Shape 89"/>
        <p:cNvGrpSpPr/>
        <p:nvPr/>
      </p:nvGrpSpPr>
      <p:grpSpPr>
        <a:xfrm>
          <a:off x="0" y="0"/>
          <a:ext cx="0" cy="0"/>
          <a:chOff x="0" y="0"/>
          <a:chExt cx="0" cy="0"/>
        </a:xfrm>
      </p:grpSpPr>
      <p:sp>
        <p:nvSpPr>
          <p:cNvPr id="90" name="Google Shape;90;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1"/>
          <p:cNvSpPr/>
          <p:nvPr>
            <p:ph idx="2" type="pic"/>
          </p:nvPr>
        </p:nvSpPr>
        <p:spPr>
          <a:xfrm>
            <a:off x="5183188" y="987425"/>
            <a:ext cx="6172200" cy="4873625"/>
          </a:xfrm>
          <a:prstGeom prst="rect">
            <a:avLst/>
          </a:prstGeom>
          <a:noFill/>
          <a:ln>
            <a:noFill/>
          </a:ln>
        </p:spPr>
      </p:sp>
      <p:sp>
        <p:nvSpPr>
          <p:cNvPr id="92" name="Google Shape;92;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image with text">
  <p:cSld name="Portrait image with text">
    <p:spTree>
      <p:nvGrpSpPr>
        <p:cNvPr id="17" name="Shape 17"/>
        <p:cNvGrpSpPr/>
        <p:nvPr/>
      </p:nvGrpSpPr>
      <p:grpSpPr>
        <a:xfrm>
          <a:off x="0" y="0"/>
          <a:ext cx="0" cy="0"/>
          <a:chOff x="0" y="0"/>
          <a:chExt cx="0" cy="0"/>
        </a:xfrm>
      </p:grpSpPr>
      <p:pic>
        <p:nvPicPr>
          <p:cNvPr id="18" name="Google Shape;18;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6" name="Shape 96"/>
        <p:cNvGrpSpPr/>
        <p:nvPr/>
      </p:nvGrpSpPr>
      <p:grpSpPr>
        <a:xfrm>
          <a:off x="0" y="0"/>
          <a:ext cx="0" cy="0"/>
          <a:chOff x="0" y="0"/>
          <a:chExt cx="0" cy="0"/>
        </a:xfrm>
      </p:grpSpPr>
      <p:sp>
        <p:nvSpPr>
          <p:cNvPr id="97" name="Google Shape;9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2" name="Shape 102"/>
        <p:cNvGrpSpPr/>
        <p:nvPr/>
      </p:nvGrpSpPr>
      <p:grpSpPr>
        <a:xfrm>
          <a:off x="0" y="0"/>
          <a:ext cx="0" cy="0"/>
          <a:chOff x="0" y="0"/>
          <a:chExt cx="0" cy="0"/>
        </a:xfrm>
      </p:grpSpPr>
      <p:sp>
        <p:nvSpPr>
          <p:cNvPr id="103" name="Google Shape;103;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only 1">
  <p:cSld name="1_Bullets only">
    <p:spTree>
      <p:nvGrpSpPr>
        <p:cNvPr id="19" name="Shape 19"/>
        <p:cNvGrpSpPr/>
        <p:nvPr/>
      </p:nvGrpSpPr>
      <p:grpSpPr>
        <a:xfrm>
          <a:off x="0" y="0"/>
          <a:ext cx="0" cy="0"/>
          <a:chOff x="0" y="0"/>
          <a:chExt cx="0" cy="0"/>
        </a:xfrm>
      </p:grpSpPr>
      <p:pic>
        <p:nvPicPr>
          <p:cNvPr id="20" name="Google Shape;20;g1470634c738_0_98"/>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only">
  <p:cSld name="Bullets only">
    <p:spTree>
      <p:nvGrpSpPr>
        <p:cNvPr id="21" name="Shape 21"/>
        <p:cNvGrpSpPr/>
        <p:nvPr/>
      </p:nvGrpSpPr>
      <p:grpSpPr>
        <a:xfrm>
          <a:off x="0" y="0"/>
          <a:ext cx="0" cy="0"/>
          <a:chOff x="0" y="0"/>
          <a:chExt cx="0" cy="0"/>
        </a:xfrm>
      </p:grpSpPr>
      <p:pic>
        <p:nvPicPr>
          <p:cNvPr id="22" name="Google Shape;22;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ullets only">
  <p:cSld name="3_Bullets only">
    <p:spTree>
      <p:nvGrpSpPr>
        <p:cNvPr id="23" name="Shape 23"/>
        <p:cNvGrpSpPr/>
        <p:nvPr/>
      </p:nvGrpSpPr>
      <p:grpSpPr>
        <a:xfrm>
          <a:off x="0" y="0"/>
          <a:ext cx="0" cy="0"/>
          <a:chOff x="0" y="0"/>
          <a:chExt cx="0" cy="0"/>
        </a:xfrm>
      </p:grpSpPr>
      <p:pic>
        <p:nvPicPr>
          <p:cNvPr id="24" name="Google Shape;24;g1470634c738_0_482"/>
          <p:cNvPicPr preferRelativeResize="0"/>
          <p:nvPr/>
        </p:nvPicPr>
        <p:blipFill rotWithShape="1">
          <a:blip r:embed="rId2">
            <a:alphaModFix/>
          </a:blip>
          <a:srcRect b="0" l="0" r="0" t="0"/>
          <a:stretch/>
        </p:blipFill>
        <p:spPr>
          <a:xfrm>
            <a:off x="0" y="0"/>
            <a:ext cx="12192000" cy="68580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ullets only">
  <p:cSld name="4_Bullets only">
    <p:spTree>
      <p:nvGrpSpPr>
        <p:cNvPr id="25" name="Shape 25"/>
        <p:cNvGrpSpPr/>
        <p:nvPr/>
      </p:nvGrpSpPr>
      <p:grpSpPr>
        <a:xfrm>
          <a:off x="0" y="0"/>
          <a:ext cx="0" cy="0"/>
          <a:chOff x="0" y="0"/>
          <a:chExt cx="0" cy="0"/>
        </a:xfrm>
      </p:grpSpPr>
      <p:pic>
        <p:nvPicPr>
          <p:cNvPr id="26" name="Google Shape;26;g1470634c738_0_769"/>
          <p:cNvPicPr preferRelativeResize="0"/>
          <p:nvPr/>
        </p:nvPicPr>
        <p:blipFill rotWithShape="1">
          <a:blip r:embed="rId2">
            <a:alphaModFix/>
          </a:blip>
          <a:srcRect b="0" l="0" r="0" t="0"/>
          <a:stretch/>
        </p:blipFill>
        <p:spPr>
          <a:xfrm>
            <a:off x="0" y="0"/>
            <a:ext cx="12192000" cy="6858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ullets only">
  <p:cSld name="9_Bullets only">
    <p:spTree>
      <p:nvGrpSpPr>
        <p:cNvPr id="27" name="Shape 27"/>
        <p:cNvGrpSpPr/>
        <p:nvPr/>
      </p:nvGrpSpPr>
      <p:grpSpPr>
        <a:xfrm>
          <a:off x="0" y="0"/>
          <a:ext cx="0" cy="0"/>
          <a:chOff x="0" y="0"/>
          <a:chExt cx="0" cy="0"/>
        </a:xfrm>
      </p:grpSpPr>
      <p:pic>
        <p:nvPicPr>
          <p:cNvPr id="28" name="Google Shape;28;g1470634c738_0_964"/>
          <p:cNvPicPr preferRelativeResize="0"/>
          <p:nvPr/>
        </p:nvPicPr>
        <p:blipFill rotWithShape="1">
          <a:blip r:embed="rId2">
            <a:alphaModFix/>
          </a:blip>
          <a:srcRect b="0" l="0" r="0" t="0"/>
          <a:stretch/>
        </p:blipFill>
        <p:spPr>
          <a:xfrm>
            <a:off x="0" y="0"/>
            <a:ext cx="12192000" cy="6858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ullets only">
  <p:cSld name="2_Bullets only">
    <p:spTree>
      <p:nvGrpSpPr>
        <p:cNvPr id="29" name="Shape 29"/>
        <p:cNvGrpSpPr/>
        <p:nvPr/>
      </p:nvGrpSpPr>
      <p:grpSpPr>
        <a:xfrm>
          <a:off x="0" y="0"/>
          <a:ext cx="0" cy="0"/>
          <a:chOff x="0" y="0"/>
          <a:chExt cx="0" cy="0"/>
        </a:xfrm>
      </p:grpSpPr>
      <p:pic>
        <p:nvPicPr>
          <p:cNvPr id="30" name="Google Shape;30;g138ad4c08da_0_46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Background)">
  <p:cSld name="Title Slide (Grey Background)">
    <p:spTree>
      <p:nvGrpSpPr>
        <p:cNvPr id="31" name="Shape 31"/>
        <p:cNvGrpSpPr/>
        <p:nvPr/>
      </p:nvGrpSpPr>
      <p:grpSpPr>
        <a:xfrm>
          <a:off x="0" y="0"/>
          <a:ext cx="0" cy="0"/>
          <a:chOff x="0" y="0"/>
          <a:chExt cx="0" cy="0"/>
        </a:xfrm>
      </p:grpSpPr>
      <p:pic>
        <p:nvPicPr>
          <p:cNvPr id="32" name="Google Shape;32;p2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fC_RGB-Colour_ForGreyBackground.png" id="33" name="Google Shape;33;p29"/>
          <p:cNvPicPr preferRelativeResize="0"/>
          <p:nvPr/>
        </p:nvPicPr>
        <p:blipFill rotWithShape="1">
          <a:blip r:embed="rId3">
            <a:alphaModFix/>
          </a:blip>
          <a:srcRect b="0" l="0" r="0" t="0"/>
          <a:stretch/>
        </p:blipFill>
        <p:spPr>
          <a:xfrm>
            <a:off x="650821" y="5662727"/>
            <a:ext cx="3972939" cy="7721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HznVuCVQd10"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image" Target="../media/image16.jp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youtube.com/watch?v=3wRKDeKbAcI"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0.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38be95587d_0_68"/>
          <p:cNvSpPr txBox="1"/>
          <p:nvPr>
            <p:ph idx="4294967295" type="body"/>
          </p:nvPr>
        </p:nvSpPr>
        <p:spPr>
          <a:xfrm>
            <a:off x="6858454" y="3543408"/>
            <a:ext cx="5333400" cy="20040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B31166"/>
              </a:buClr>
              <a:buSzPts val="1200"/>
              <a:buNone/>
            </a:pPr>
            <a:r>
              <a:rPr b="1" lang="en-GB" sz="1500" cap="none"/>
              <a:t>MENTAL HEALTH SUPPORT TEAM (MHST)</a:t>
            </a:r>
            <a:endParaRPr/>
          </a:p>
          <a:p>
            <a:pPr indent="0" lvl="0" marL="0" rtl="0" algn="r">
              <a:lnSpc>
                <a:spcPct val="90000"/>
              </a:lnSpc>
              <a:spcBef>
                <a:spcPts val="0"/>
              </a:spcBef>
              <a:spcAft>
                <a:spcPts val="0"/>
              </a:spcAft>
              <a:buClr>
                <a:schemeClr val="dk1"/>
              </a:buClr>
              <a:buSzPts val="1500"/>
              <a:buNone/>
            </a:pPr>
            <a:r>
              <a:rPr lang="en-GB" sz="1500"/>
              <a:t>		</a:t>
            </a:r>
            <a:r>
              <a:rPr b="1" lang="en-GB" sz="1500"/>
              <a:t>Emotional Health Service</a:t>
            </a:r>
            <a:endParaRPr/>
          </a:p>
          <a:p>
            <a:pPr indent="0" lvl="0" marL="0" rtl="0" algn="r">
              <a:lnSpc>
                <a:spcPct val="90000"/>
              </a:lnSpc>
              <a:spcBef>
                <a:spcPts val="0"/>
              </a:spcBef>
              <a:spcAft>
                <a:spcPts val="0"/>
              </a:spcAft>
              <a:buClr>
                <a:schemeClr val="dk1"/>
              </a:buClr>
              <a:buSzPts val="1500"/>
              <a:buNone/>
            </a:pPr>
            <a:r>
              <a:rPr b="1" lang="en-GB" sz="1500"/>
              <a:t>Achieving for Children</a:t>
            </a:r>
            <a:endParaRPr/>
          </a:p>
          <a:p>
            <a:pPr indent="0" lvl="0" marL="0" rtl="0" algn="r">
              <a:lnSpc>
                <a:spcPct val="90000"/>
              </a:lnSpc>
              <a:spcBef>
                <a:spcPts val="0"/>
              </a:spcBef>
              <a:spcAft>
                <a:spcPts val="0"/>
              </a:spcAft>
              <a:buClr>
                <a:schemeClr val="dk1"/>
              </a:buClr>
              <a:buSzPts val="1500"/>
              <a:buNone/>
            </a:pPr>
            <a:r>
              <a:rPr b="1" lang="en-GB" sz="1500"/>
              <a:t>42 York Street</a:t>
            </a:r>
            <a:endParaRPr/>
          </a:p>
          <a:p>
            <a:pPr indent="0" lvl="0" marL="0" rtl="0" algn="r">
              <a:lnSpc>
                <a:spcPct val="90000"/>
              </a:lnSpc>
              <a:spcBef>
                <a:spcPts val="0"/>
              </a:spcBef>
              <a:spcAft>
                <a:spcPts val="0"/>
              </a:spcAft>
              <a:buClr>
                <a:schemeClr val="dk1"/>
              </a:buClr>
              <a:buSzPts val="1500"/>
              <a:buNone/>
            </a:pPr>
            <a:r>
              <a:rPr b="1" lang="en-GB" sz="1500"/>
              <a:t>London TW1 3BW</a:t>
            </a:r>
            <a:endParaRPr/>
          </a:p>
          <a:p>
            <a:pPr indent="0" lvl="0" marL="0" rtl="0" algn="r">
              <a:lnSpc>
                <a:spcPct val="90000"/>
              </a:lnSpc>
              <a:spcBef>
                <a:spcPts val="1000"/>
              </a:spcBef>
              <a:spcAft>
                <a:spcPts val="0"/>
              </a:spcAft>
              <a:buClr>
                <a:schemeClr val="dk1"/>
              </a:buClr>
              <a:buSzPts val="1500"/>
              <a:buNone/>
            </a:pPr>
            <a:r>
              <a:rPr b="1" lang="en-GB" sz="1500"/>
              <a:t> </a:t>
            </a:r>
            <a:endParaRPr/>
          </a:p>
        </p:txBody>
      </p:sp>
      <p:pic>
        <p:nvPicPr>
          <p:cNvPr id="114" name="Google Shape;114;g138be95587d_0_68"/>
          <p:cNvPicPr preferRelativeResize="0"/>
          <p:nvPr/>
        </p:nvPicPr>
        <p:blipFill rotWithShape="1">
          <a:blip r:embed="rId3">
            <a:alphaModFix/>
          </a:blip>
          <a:srcRect b="0" l="0" r="0" t="0"/>
          <a:stretch/>
        </p:blipFill>
        <p:spPr>
          <a:xfrm>
            <a:off x="1919322" y="5888043"/>
            <a:ext cx="2762397" cy="715461"/>
          </a:xfrm>
          <a:prstGeom prst="rect">
            <a:avLst/>
          </a:prstGeom>
          <a:noFill/>
          <a:ln>
            <a:noFill/>
          </a:ln>
        </p:spPr>
      </p:pic>
      <p:pic>
        <p:nvPicPr>
          <p:cNvPr id="115" name="Google Shape;115;g138be95587d_0_68"/>
          <p:cNvPicPr preferRelativeResize="0"/>
          <p:nvPr/>
        </p:nvPicPr>
        <p:blipFill rotWithShape="1">
          <a:blip r:embed="rId4">
            <a:alphaModFix/>
          </a:blip>
          <a:srcRect b="0" l="0" r="0" t="0"/>
          <a:stretch/>
        </p:blipFill>
        <p:spPr>
          <a:xfrm>
            <a:off x="5148475" y="5260623"/>
            <a:ext cx="3962574" cy="1891298"/>
          </a:xfrm>
          <a:prstGeom prst="rect">
            <a:avLst/>
          </a:prstGeom>
          <a:noFill/>
          <a:ln>
            <a:noFill/>
          </a:ln>
        </p:spPr>
      </p:pic>
      <p:pic>
        <p:nvPicPr>
          <p:cNvPr id="116" name="Google Shape;116;g138be95587d_0_68"/>
          <p:cNvPicPr preferRelativeResize="0"/>
          <p:nvPr/>
        </p:nvPicPr>
        <p:blipFill rotWithShape="1">
          <a:blip r:embed="rId5">
            <a:alphaModFix/>
          </a:blip>
          <a:srcRect b="0" l="0" r="0" t="0"/>
          <a:stretch/>
        </p:blipFill>
        <p:spPr>
          <a:xfrm>
            <a:off x="7636477" y="5259583"/>
            <a:ext cx="3959856" cy="1889999"/>
          </a:xfrm>
          <a:prstGeom prst="rect">
            <a:avLst/>
          </a:prstGeom>
          <a:noFill/>
          <a:ln>
            <a:noFill/>
          </a:ln>
        </p:spPr>
      </p:pic>
      <p:pic>
        <p:nvPicPr>
          <p:cNvPr id="117" name="Google Shape;117;g138be95587d_0_68"/>
          <p:cNvPicPr preferRelativeResize="0"/>
          <p:nvPr/>
        </p:nvPicPr>
        <p:blipFill rotWithShape="1">
          <a:blip r:embed="rId6">
            <a:alphaModFix/>
          </a:blip>
          <a:srcRect b="0" l="0" r="0" t="0"/>
          <a:stretch/>
        </p:blipFill>
        <p:spPr>
          <a:xfrm>
            <a:off x="1982227" y="4672952"/>
            <a:ext cx="2450186" cy="933521"/>
          </a:xfrm>
          <a:prstGeom prst="rect">
            <a:avLst/>
          </a:prstGeom>
          <a:noFill/>
          <a:ln>
            <a:noFill/>
          </a:ln>
        </p:spPr>
      </p:pic>
      <p:sp>
        <p:nvSpPr>
          <p:cNvPr id="118" name="Google Shape;118;g138be95587d_0_68"/>
          <p:cNvSpPr txBox="1"/>
          <p:nvPr/>
        </p:nvSpPr>
        <p:spPr>
          <a:xfrm>
            <a:off x="0" y="1"/>
            <a:ext cx="12192000" cy="3541200"/>
          </a:xfrm>
          <a:prstGeom prst="rect">
            <a:avLst/>
          </a:prstGeom>
          <a:solidFill>
            <a:srgbClr val="FFC000"/>
          </a:solid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000000"/>
              </a:buClr>
              <a:buSzPts val="5600"/>
              <a:buFont typeface="Arial"/>
              <a:buNone/>
            </a:pPr>
            <a:r>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5600"/>
              <a:buFont typeface="Arial"/>
              <a:buNone/>
            </a:pPr>
            <a:r>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5600"/>
              <a:buFont typeface="Arial"/>
              <a:buNone/>
            </a:pPr>
            <a:r>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5600"/>
              <a:buFont typeface="Arial"/>
              <a:buNone/>
            </a:pPr>
            <a:r>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5600"/>
              <a:buFont typeface="Arial"/>
              <a:buNone/>
            </a:pPr>
            <a:r>
              <a:rPr b="1" i="0" lang="en-GB" sz="5600" u="none" cap="none" strike="noStrike">
                <a:solidFill>
                  <a:schemeClr val="dk1"/>
                </a:solidFill>
                <a:latin typeface="Calibri"/>
                <a:ea typeface="Calibri"/>
                <a:cs typeface="Calibri"/>
                <a:sym typeface="Calibri"/>
              </a:rPr>
              <a:t>Supporting children as they settle at school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5600"/>
              <a:buFont typeface="Arial"/>
              <a:buNone/>
            </a:pPr>
            <a:r>
              <a:t/>
            </a:r>
            <a:endParaRPr b="1" i="0" sz="5600" u="none" cap="none" strike="noStrike">
              <a:solidFill>
                <a:schemeClr val="dk1"/>
              </a:solidFill>
              <a:latin typeface="Calibri"/>
              <a:ea typeface="Calibri"/>
              <a:cs typeface="Calibri"/>
              <a:sym typeface="Calibri"/>
            </a:endParaRPr>
          </a:p>
          <a:p>
            <a:pPr indent="0" lvl="0" marL="0" marR="0" rtl="0" algn="ctr">
              <a:lnSpc>
                <a:spcPct val="85000"/>
              </a:lnSpc>
              <a:spcBef>
                <a:spcPts val="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470634c738_0_672"/>
          <p:cNvSpPr/>
          <p:nvPr/>
        </p:nvSpPr>
        <p:spPr>
          <a:xfrm>
            <a:off x="591175" y="1137125"/>
            <a:ext cx="10257900" cy="5337600"/>
          </a:xfrm>
          <a:prstGeom prst="roundRect">
            <a:avLst>
              <a:gd fmla="val 16667" name="adj"/>
            </a:avLst>
          </a:prstGeom>
          <a:solidFill>
            <a:srgbClr val="B6D7A8"/>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lnSpc>
                <a:spcPct val="150000"/>
              </a:lnSpc>
              <a:spcBef>
                <a:spcPts val="0"/>
              </a:spcBef>
              <a:spcAft>
                <a:spcPts val="0"/>
              </a:spcAft>
              <a:buClr>
                <a:srgbClr val="000000"/>
              </a:buClr>
              <a:buSzPts val="2000"/>
              <a:buFont typeface="Arial"/>
              <a:buNone/>
            </a:pPr>
            <a:r>
              <a:rPr b="1" i="0" lang="en-GB" sz="2000" u="none" cap="none" strike="noStrike">
                <a:solidFill>
                  <a:srgbClr val="282828"/>
                </a:solidFill>
                <a:latin typeface="Calibri"/>
                <a:ea typeface="Calibri"/>
                <a:cs typeface="Calibri"/>
                <a:sym typeface="Calibri"/>
              </a:rPr>
              <a:t>A secure base is provided through a relationship with one or more caregivers who offer a reliable base from which to explore and a safe haven for reassurance when there are difficulties.</a:t>
            </a:r>
            <a:endParaRPr b="0" i="0" sz="2000" u="none" cap="none" strike="noStrike">
              <a:solidFill>
                <a:schemeClr val="dk1"/>
              </a:solidFill>
              <a:latin typeface="Calibri"/>
              <a:ea typeface="Calibri"/>
              <a:cs typeface="Calibri"/>
              <a:sym typeface="Calibri"/>
            </a:endParaRPr>
          </a:p>
          <a:p>
            <a:pPr indent="-355600" lvl="0" marL="4572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Provides </a:t>
            </a:r>
            <a:r>
              <a:rPr b="1" i="0" lang="en-GB" sz="2000" u="none" cap="none" strike="noStrike">
                <a:solidFill>
                  <a:schemeClr val="dk1"/>
                </a:solidFill>
                <a:latin typeface="Calibri"/>
                <a:ea typeface="Calibri"/>
                <a:cs typeface="Calibri"/>
                <a:sym typeface="Calibri"/>
              </a:rPr>
              <a:t>sense of security</a:t>
            </a:r>
            <a:r>
              <a:rPr b="0" i="0" lang="en-GB" sz="2000" u="none" cap="none" strike="noStrike">
                <a:solidFill>
                  <a:schemeClr val="dk1"/>
                </a:solidFill>
                <a:latin typeface="Calibri"/>
                <a:ea typeface="Calibri"/>
                <a:cs typeface="Calibri"/>
                <a:sym typeface="Calibri"/>
              </a:rPr>
              <a:t>; a feeling of being loved and loveable</a:t>
            </a:r>
            <a:endParaRPr b="0" i="0" sz="2000" u="none" cap="none" strike="noStrike">
              <a:solidFill>
                <a:schemeClr val="dk1"/>
              </a:solidFill>
              <a:latin typeface="Arial"/>
              <a:ea typeface="Arial"/>
              <a:cs typeface="Arial"/>
              <a:sym typeface="Arial"/>
            </a:endParaRPr>
          </a:p>
          <a:p>
            <a:pPr indent="-355600" lvl="0" marL="457200" marR="0" rtl="0" algn="l">
              <a:lnSpc>
                <a:spcPct val="150000"/>
              </a:lnSpc>
              <a:spcBef>
                <a:spcPts val="0"/>
              </a:spcBef>
              <a:spcAft>
                <a:spcPts val="0"/>
              </a:spcAft>
              <a:buClr>
                <a:schemeClr val="dk1"/>
              </a:buClr>
              <a:buSzPts val="2000"/>
              <a:buFont typeface="Arial"/>
              <a:buChar char="•"/>
            </a:pPr>
            <a:r>
              <a:rPr b="1" i="0" lang="en-GB" sz="2000" u="none" cap="none" strike="noStrike">
                <a:solidFill>
                  <a:schemeClr val="dk1"/>
                </a:solidFill>
                <a:latin typeface="Calibri"/>
                <a:ea typeface="Calibri"/>
                <a:cs typeface="Calibri"/>
                <a:sym typeface="Calibri"/>
              </a:rPr>
              <a:t>Regulation of emotion</a:t>
            </a:r>
            <a:r>
              <a:rPr b="0" i="0" lang="en-GB" sz="2000" u="none" cap="none" strike="noStrike">
                <a:solidFill>
                  <a:schemeClr val="dk1"/>
                </a:solidFill>
                <a:latin typeface="Calibri"/>
                <a:ea typeface="Calibri"/>
                <a:cs typeface="Calibri"/>
                <a:sym typeface="Calibri"/>
              </a:rPr>
              <a:t>/arousal through mutuality</a:t>
            </a:r>
            <a:endParaRPr b="0" i="0" sz="2000" u="none" cap="none" strike="noStrike">
              <a:solidFill>
                <a:schemeClr val="dk1"/>
              </a:solidFill>
              <a:latin typeface="Arial"/>
              <a:ea typeface="Arial"/>
              <a:cs typeface="Arial"/>
              <a:sym typeface="Arial"/>
            </a:endParaRPr>
          </a:p>
          <a:p>
            <a:pPr indent="-355600" lvl="0" marL="457200" marR="0" rtl="0" algn="l">
              <a:lnSpc>
                <a:spcPct val="150000"/>
              </a:lnSpc>
              <a:spcBef>
                <a:spcPts val="0"/>
              </a:spcBef>
              <a:spcAft>
                <a:spcPts val="0"/>
              </a:spcAft>
              <a:buClr>
                <a:schemeClr val="dk1"/>
              </a:buClr>
              <a:buSzPts val="2000"/>
              <a:buFont typeface="Arial"/>
              <a:buChar char="•"/>
            </a:pPr>
            <a:r>
              <a:rPr b="1" i="0" lang="en-GB" sz="2000" u="none" cap="none" strike="noStrike">
                <a:solidFill>
                  <a:schemeClr val="dk1"/>
                </a:solidFill>
                <a:latin typeface="Calibri"/>
                <a:ea typeface="Calibri"/>
                <a:cs typeface="Calibri"/>
                <a:sym typeface="Calibri"/>
              </a:rPr>
              <a:t>Expression</a:t>
            </a:r>
            <a:r>
              <a:rPr b="0" i="0" lang="en-GB" sz="2000" u="none" cap="none" strike="noStrike">
                <a:solidFill>
                  <a:schemeClr val="dk1"/>
                </a:solidFill>
                <a:latin typeface="Calibri"/>
                <a:ea typeface="Calibri"/>
                <a:cs typeface="Calibri"/>
                <a:sym typeface="Calibri"/>
              </a:rPr>
              <a:t> of feelings and communication</a:t>
            </a:r>
            <a:endParaRPr b="0" i="0" sz="2000" u="none" cap="none" strike="noStrike">
              <a:solidFill>
                <a:schemeClr val="dk1"/>
              </a:solidFill>
              <a:latin typeface="Arial"/>
              <a:ea typeface="Arial"/>
              <a:cs typeface="Arial"/>
              <a:sym typeface="Arial"/>
            </a:endParaRPr>
          </a:p>
          <a:p>
            <a:pPr indent="-355600" lvl="0" marL="4572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Base for </a:t>
            </a:r>
            <a:r>
              <a:rPr b="1" i="0" lang="en-GB" sz="2000" u="none" cap="none" strike="noStrike">
                <a:solidFill>
                  <a:schemeClr val="dk1"/>
                </a:solidFill>
                <a:latin typeface="Calibri"/>
                <a:ea typeface="Calibri"/>
                <a:cs typeface="Calibri"/>
                <a:sym typeface="Calibri"/>
              </a:rPr>
              <a:t>exploration</a:t>
            </a:r>
            <a:endParaRPr b="1" i="0" sz="2000" u="none" cap="none" strike="noStrike">
              <a:solidFill>
                <a:schemeClr val="dk1"/>
              </a:solidFill>
              <a:latin typeface="Arial"/>
              <a:ea typeface="Arial"/>
              <a:cs typeface="Arial"/>
              <a:sym typeface="Arial"/>
            </a:endParaRPr>
          </a:p>
          <a:p>
            <a:pPr indent="-355600" lvl="0" marL="4572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Learning </a:t>
            </a:r>
            <a:r>
              <a:rPr b="1" i="0" lang="en-GB" sz="2000" u="none" cap="none" strike="noStrike">
                <a:solidFill>
                  <a:schemeClr val="dk1"/>
                </a:solidFill>
                <a:latin typeface="Calibri"/>
                <a:ea typeface="Calibri"/>
                <a:cs typeface="Calibri"/>
                <a:sym typeface="Calibri"/>
              </a:rPr>
              <a:t>cause and effect</a:t>
            </a:r>
            <a:endParaRPr b="1" i="0" sz="2000" u="none" cap="none" strike="noStrike">
              <a:solidFill>
                <a:schemeClr val="dk1"/>
              </a:solidFill>
              <a:latin typeface="Arial"/>
              <a:ea typeface="Arial"/>
              <a:cs typeface="Arial"/>
              <a:sym typeface="Arial"/>
            </a:endParaRPr>
          </a:p>
          <a:p>
            <a:pPr indent="-355600" lvl="0" marL="457200"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Ability to develop other attachments</a:t>
            </a:r>
            <a:endParaRPr b="0" i="0" sz="31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p:txBody>
      </p:sp>
      <p:sp>
        <p:nvSpPr>
          <p:cNvPr id="191" name="Google Shape;191;g1470634c738_0_672"/>
          <p:cNvSpPr txBox="1"/>
          <p:nvPr/>
        </p:nvSpPr>
        <p:spPr>
          <a:xfrm>
            <a:off x="1390186" y="271010"/>
            <a:ext cx="91440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Arial"/>
              <a:buNone/>
            </a:pPr>
            <a:r>
              <a:rPr b="1" i="0" lang="en-GB" sz="5900" u="none" cap="none" strike="noStrike">
                <a:solidFill>
                  <a:srgbClr val="47434F"/>
                </a:solidFill>
                <a:latin typeface="Calibri"/>
                <a:ea typeface="Calibri"/>
                <a:cs typeface="Calibri"/>
                <a:sym typeface="Calibri"/>
              </a:rPr>
              <a:t>The Secure Base</a:t>
            </a:r>
            <a:endParaRPr b="1" i="0" sz="5900" u="none" cap="none" strike="noStrike">
              <a:solidFill>
                <a:srgbClr val="47434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470634c738_0_870"/>
          <p:cNvSpPr txBox="1"/>
          <p:nvPr/>
        </p:nvSpPr>
        <p:spPr>
          <a:xfrm>
            <a:off x="1313544" y="348843"/>
            <a:ext cx="91440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Arial"/>
              <a:buNone/>
            </a:pPr>
            <a:r>
              <a:rPr b="1" i="0" lang="en-GB" sz="5300" u="none" cap="none" strike="noStrike">
                <a:solidFill>
                  <a:srgbClr val="47434F"/>
                </a:solidFill>
                <a:latin typeface="Calibri"/>
                <a:ea typeface="Calibri"/>
                <a:cs typeface="Calibri"/>
                <a:sym typeface="Calibri"/>
              </a:rPr>
              <a:t>School as the secure base</a:t>
            </a:r>
            <a:endParaRPr b="1" i="0" sz="5300" u="none" cap="none" strike="noStrike">
              <a:solidFill>
                <a:srgbClr val="47434F"/>
              </a:solidFill>
              <a:latin typeface="Calibri"/>
              <a:ea typeface="Calibri"/>
              <a:cs typeface="Calibri"/>
              <a:sym typeface="Calibri"/>
            </a:endParaRPr>
          </a:p>
        </p:txBody>
      </p:sp>
      <p:sp>
        <p:nvSpPr>
          <p:cNvPr id="198" name="Google Shape;198;g1470634c738_0_870"/>
          <p:cNvSpPr/>
          <p:nvPr/>
        </p:nvSpPr>
        <p:spPr>
          <a:xfrm>
            <a:off x="1156200" y="1383350"/>
            <a:ext cx="9879600" cy="4878300"/>
          </a:xfrm>
          <a:prstGeom prst="roundRect">
            <a:avLst>
              <a:gd fmla="val 16667" name="adj"/>
            </a:avLst>
          </a:prstGeom>
          <a:solidFill>
            <a:srgbClr val="FFE599"/>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Calibri"/>
                <a:ea typeface="Calibri"/>
                <a:cs typeface="Calibri"/>
                <a:sym typeface="Calibri"/>
              </a:rPr>
              <a:t>As children’s relationships in school develop and they feel more comfortable,</a:t>
            </a:r>
            <a:r>
              <a:rPr b="1" i="0" lang="en-GB" sz="2700" u="none" cap="none" strike="noStrike">
                <a:solidFill>
                  <a:srgbClr val="000000"/>
                </a:solidFill>
                <a:latin typeface="Calibri"/>
                <a:ea typeface="Calibri"/>
                <a:cs typeface="Calibri"/>
                <a:sym typeface="Calibri"/>
              </a:rPr>
              <a:t> school becomes a secure bas</a:t>
            </a:r>
            <a:r>
              <a:rPr b="0" i="0" lang="en-GB" sz="2700" u="none" cap="none" strike="noStrike">
                <a:solidFill>
                  <a:srgbClr val="000000"/>
                </a:solidFill>
                <a:latin typeface="Calibri"/>
                <a:ea typeface="Calibri"/>
                <a:cs typeface="Calibri"/>
                <a:sym typeface="Calibri"/>
              </a:rPr>
              <a:t>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700"/>
              <a:buFont typeface="Arial"/>
              <a:buChar char="•"/>
            </a:pPr>
            <a:r>
              <a:rPr b="0" i="0" lang="en-GB" sz="2700" u="none" cap="none" strike="noStrike">
                <a:solidFill>
                  <a:srgbClr val="000000"/>
                </a:solidFill>
                <a:latin typeface="Calibri"/>
                <a:ea typeface="Calibri"/>
                <a:cs typeface="Calibri"/>
                <a:sym typeface="Calibri"/>
              </a:rPr>
              <a:t>Providing </a:t>
            </a:r>
            <a:r>
              <a:rPr b="1" i="0" lang="en-GB" sz="2700" u="none" cap="none" strike="noStrike">
                <a:solidFill>
                  <a:srgbClr val="000000"/>
                </a:solidFill>
                <a:latin typeface="Calibri"/>
                <a:ea typeface="Calibri"/>
                <a:cs typeface="Calibri"/>
                <a:sym typeface="Calibri"/>
              </a:rPr>
              <a:t>safety</a:t>
            </a:r>
            <a:endParaRPr b="1" i="0" sz="27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700"/>
              <a:buFont typeface="Arial"/>
              <a:buChar char="•"/>
            </a:pPr>
            <a:r>
              <a:rPr b="0" i="0" lang="en-GB" sz="2700" u="none" cap="none" strike="noStrike">
                <a:solidFill>
                  <a:srgbClr val="000000"/>
                </a:solidFill>
                <a:latin typeface="Calibri"/>
                <a:ea typeface="Calibri"/>
                <a:cs typeface="Calibri"/>
                <a:sym typeface="Calibri"/>
              </a:rPr>
              <a:t>Providing</a:t>
            </a:r>
            <a:r>
              <a:rPr b="1" i="0" lang="en-GB" sz="2700" u="none" cap="none" strike="noStrike">
                <a:solidFill>
                  <a:srgbClr val="000000"/>
                </a:solidFill>
                <a:latin typeface="Calibri"/>
                <a:ea typeface="Calibri"/>
                <a:cs typeface="Calibri"/>
                <a:sym typeface="Calibri"/>
              </a:rPr>
              <a:t> emotional security in fear-provoking situations </a:t>
            </a:r>
            <a:endParaRPr b="1" i="0" sz="17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700"/>
              <a:buFont typeface="Arial"/>
              <a:buChar char="•"/>
            </a:pPr>
            <a:r>
              <a:rPr b="0" i="0" lang="en-GB" sz="2700" u="none" cap="none" strike="noStrike">
                <a:solidFill>
                  <a:srgbClr val="000000"/>
                </a:solidFill>
                <a:latin typeface="Calibri"/>
                <a:ea typeface="Calibri"/>
                <a:cs typeface="Calibri"/>
                <a:sym typeface="Calibri"/>
              </a:rPr>
              <a:t>Promotes </a:t>
            </a:r>
            <a:r>
              <a:rPr b="1" i="0" lang="en-GB" sz="2700" u="none" cap="none" strike="noStrike">
                <a:solidFill>
                  <a:srgbClr val="000000"/>
                </a:solidFill>
                <a:latin typeface="Calibri"/>
                <a:ea typeface="Calibri"/>
                <a:cs typeface="Calibri"/>
                <a:sym typeface="Calibri"/>
              </a:rPr>
              <a:t> opportunities </a:t>
            </a:r>
            <a:r>
              <a:rPr b="0" i="0" lang="en-GB" sz="2700" u="none" cap="none" strike="noStrike">
                <a:solidFill>
                  <a:srgbClr val="000000"/>
                </a:solidFill>
                <a:latin typeface="Calibri"/>
                <a:ea typeface="Calibri"/>
                <a:cs typeface="Calibri"/>
                <a:sym typeface="Calibri"/>
              </a:rPr>
              <a:t>for learning, play, socialising and contribution</a:t>
            </a:r>
            <a:endParaRPr b="0" i="0" sz="2700" u="none" cap="none" strike="noStrike">
              <a:solidFill>
                <a:srgbClr val="000000"/>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chemeClr val="dk1"/>
                </a:solidFill>
                <a:latin typeface="Calibri"/>
                <a:ea typeface="Calibri"/>
                <a:cs typeface="Calibri"/>
                <a:sym typeface="Calibri"/>
              </a:rPr>
              <a:t>School becomes a place where children can </a:t>
            </a:r>
            <a:r>
              <a:rPr b="1" i="0" lang="en-GB" sz="2700" u="none" cap="none" strike="noStrike">
                <a:solidFill>
                  <a:schemeClr val="dk1"/>
                </a:solidFill>
                <a:latin typeface="Calibri"/>
                <a:ea typeface="Calibri"/>
                <a:cs typeface="Calibri"/>
                <a:sym typeface="Calibri"/>
              </a:rPr>
              <a:t>feel safe</a:t>
            </a:r>
            <a:r>
              <a:rPr b="0" i="0" lang="en-GB" sz="2700" u="none" cap="none" strike="noStrike">
                <a:solidFill>
                  <a:schemeClr val="dk1"/>
                </a:solidFill>
                <a:latin typeface="Calibri"/>
                <a:ea typeface="Calibri"/>
                <a:cs typeface="Calibri"/>
                <a:sym typeface="Calibri"/>
              </a:rPr>
              <a:t> to </a:t>
            </a:r>
            <a:r>
              <a:rPr b="1" i="0" lang="en-GB" sz="2700" u="none" cap="none" strike="noStrike">
                <a:solidFill>
                  <a:schemeClr val="dk1"/>
                </a:solidFill>
                <a:latin typeface="Calibri"/>
                <a:ea typeface="Calibri"/>
                <a:cs typeface="Calibri"/>
                <a:sym typeface="Calibri"/>
              </a:rPr>
              <a:t>explore </a:t>
            </a:r>
            <a:r>
              <a:rPr b="0" i="0" lang="en-GB" sz="2700" u="none" cap="none" strike="noStrike">
                <a:solidFill>
                  <a:schemeClr val="dk1"/>
                </a:solidFill>
                <a:latin typeface="Calibri"/>
                <a:ea typeface="Calibri"/>
                <a:cs typeface="Calibri"/>
                <a:sym typeface="Calibri"/>
              </a:rPr>
              <a:t>and their</a:t>
            </a:r>
            <a:r>
              <a:rPr b="1" i="0" lang="en-GB" sz="2700" u="none" cap="none" strike="noStrike">
                <a:solidFill>
                  <a:schemeClr val="dk1"/>
                </a:solidFill>
                <a:latin typeface="Calibri"/>
                <a:ea typeface="Calibri"/>
                <a:cs typeface="Calibri"/>
                <a:sym typeface="Calibri"/>
              </a:rPr>
              <a:t> learning can thrive. </a:t>
            </a:r>
            <a:endParaRPr b="1" i="0" sz="2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nvSpPr>
        <p:spPr>
          <a:xfrm>
            <a:off x="1581213" y="2016008"/>
            <a:ext cx="9307200" cy="677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05" name="Google Shape;205;p11"/>
          <p:cNvSpPr/>
          <p:nvPr/>
        </p:nvSpPr>
        <p:spPr>
          <a:xfrm>
            <a:off x="0" y="435934"/>
            <a:ext cx="1219200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800" u="none" cap="none" strike="noStrike">
                <a:solidFill>
                  <a:schemeClr val="dk1"/>
                </a:solidFill>
                <a:latin typeface="Calibri"/>
                <a:ea typeface="Calibri"/>
                <a:cs typeface="Calibri"/>
                <a:sym typeface="Calibri"/>
              </a:rPr>
              <a:t>School relationships and children’s outcomes</a:t>
            </a:r>
            <a:endParaRPr b="1" i="0" sz="4800" u="none" cap="none" strike="noStrike">
              <a:solidFill>
                <a:schemeClr val="dk1"/>
              </a:solidFill>
              <a:latin typeface="Calibri"/>
              <a:ea typeface="Calibri"/>
              <a:cs typeface="Calibri"/>
              <a:sym typeface="Calibri"/>
            </a:endParaRPr>
          </a:p>
        </p:txBody>
      </p:sp>
      <p:sp>
        <p:nvSpPr>
          <p:cNvPr id="206" name="Google Shape;206;p11"/>
          <p:cNvSpPr/>
          <p:nvPr/>
        </p:nvSpPr>
        <p:spPr>
          <a:xfrm>
            <a:off x="1747050" y="1513250"/>
            <a:ext cx="8697900" cy="4921200"/>
          </a:xfrm>
          <a:prstGeom prst="roundRect">
            <a:avLst>
              <a:gd fmla="val 16667" name="adj"/>
            </a:avLst>
          </a:prstGeom>
          <a:solidFill>
            <a:srgbClr val="B6D7A8"/>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GB" sz="2900" u="none" cap="none" strike="noStrike">
                <a:solidFill>
                  <a:schemeClr val="dk1"/>
                </a:solidFill>
                <a:latin typeface="Calibri"/>
                <a:ea typeface="Calibri"/>
                <a:cs typeface="Calibri"/>
                <a:sym typeface="Calibri"/>
              </a:rPr>
              <a:t> </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None/>
            </a:pPr>
            <a:r>
              <a:rPr b="0" i="0" lang="en-GB" sz="2700" u="none" cap="none" strike="noStrike">
                <a:solidFill>
                  <a:schemeClr val="dk1"/>
                </a:solidFill>
                <a:latin typeface="Calibri"/>
                <a:ea typeface="Calibri"/>
                <a:cs typeface="Calibri"/>
                <a:sym typeface="Calibri"/>
              </a:rPr>
              <a:t>Positive relationships are associated with:</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700" u="none" cap="none" strike="noStrike">
              <a:solidFill>
                <a:schemeClr val="dk1"/>
              </a:solidFill>
              <a:latin typeface="Calibri"/>
              <a:ea typeface="Calibri"/>
              <a:cs typeface="Calibri"/>
              <a:sym typeface="Calibri"/>
            </a:endParaRPr>
          </a:p>
          <a:p>
            <a:pPr indent="-317500" lvl="1" marL="74295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high social competence (problem solving, social skills)</a:t>
            </a:r>
            <a:endParaRPr b="0" i="0" sz="1900" u="none" cap="none" strike="noStrike">
              <a:solidFill>
                <a:schemeClr val="dk1"/>
              </a:solidFill>
              <a:latin typeface="Arial"/>
              <a:ea typeface="Arial"/>
              <a:cs typeface="Arial"/>
              <a:sym typeface="Arial"/>
            </a:endParaRPr>
          </a:p>
          <a:p>
            <a:pPr indent="-317500" lvl="1" marL="74295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improved achievement (intellectual curiosity, academic performance)</a:t>
            </a:r>
            <a:endParaRPr b="0" i="0" sz="1900" u="none" cap="none" strike="noStrike">
              <a:solidFill>
                <a:schemeClr val="dk1"/>
              </a:solidFill>
              <a:latin typeface="Arial"/>
              <a:ea typeface="Arial"/>
              <a:cs typeface="Arial"/>
              <a:sym typeface="Arial"/>
            </a:endParaRPr>
          </a:p>
          <a:p>
            <a:pPr indent="-374650" lvl="1" marL="8001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high self-esteem</a:t>
            </a:r>
            <a:endParaRPr b="0" i="0" sz="1900" u="none" cap="none" strike="noStrike">
              <a:solidFill>
                <a:schemeClr val="dk1"/>
              </a:solidFill>
              <a:latin typeface="Arial"/>
              <a:ea typeface="Arial"/>
              <a:cs typeface="Arial"/>
              <a:sym typeface="Arial"/>
            </a:endParaRPr>
          </a:p>
          <a:p>
            <a:pPr indent="-374650" lvl="1" marL="8001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good relationships with peers as well as adults</a:t>
            </a:r>
            <a:endParaRPr b="0" i="0" sz="2700" u="none" cap="none" strike="noStrike">
              <a:solidFill>
                <a:schemeClr val="dk1"/>
              </a:solidFill>
              <a:latin typeface="Calibri"/>
              <a:ea typeface="Calibri"/>
              <a:cs typeface="Calibri"/>
              <a:sym typeface="Calibri"/>
            </a:endParaRPr>
          </a:p>
          <a:p>
            <a:pPr indent="-374650" lvl="1" marL="8001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ability to manage emotions effectively</a:t>
            </a:r>
            <a:endParaRPr b="0" i="0" sz="1900" u="none" cap="none" strike="noStrike">
              <a:solidFill>
                <a:schemeClr val="dk1"/>
              </a:solidFill>
              <a:latin typeface="Arial"/>
              <a:ea typeface="Arial"/>
              <a:cs typeface="Arial"/>
              <a:sym typeface="Arial"/>
            </a:endParaRPr>
          </a:p>
          <a:p>
            <a:pPr indent="-374650" lvl="1" marL="800100" marR="0" rtl="0" algn="l">
              <a:lnSpc>
                <a:spcPct val="100000"/>
              </a:lnSpc>
              <a:spcBef>
                <a:spcPts val="0"/>
              </a:spcBef>
              <a:spcAft>
                <a:spcPts val="0"/>
              </a:spcAft>
              <a:buClr>
                <a:schemeClr val="dk1"/>
              </a:buClr>
              <a:buSzPts val="2700"/>
              <a:buFont typeface="Arial"/>
              <a:buChar char="•"/>
            </a:pPr>
            <a:r>
              <a:rPr b="0" i="0" lang="en-GB" sz="2700" u="none" cap="none" strike="noStrike">
                <a:solidFill>
                  <a:schemeClr val="dk1"/>
                </a:solidFill>
                <a:latin typeface="Calibri"/>
                <a:ea typeface="Calibri"/>
                <a:cs typeface="Calibri"/>
                <a:sym typeface="Calibri"/>
              </a:rPr>
              <a:t>engagement in learning</a:t>
            </a:r>
            <a:endParaRPr b="0" i="0" sz="19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200"/>
              <a:buFont typeface="Arial"/>
              <a:buNone/>
            </a:pPr>
            <a:r>
              <a:t/>
            </a:r>
            <a:endParaRPr b="0" i="1" sz="23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470634c738_0_966"/>
          <p:cNvSpPr/>
          <p:nvPr/>
        </p:nvSpPr>
        <p:spPr>
          <a:xfrm>
            <a:off x="0" y="435934"/>
            <a:ext cx="121920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GB" sz="4900" u="none" cap="none" strike="noStrike">
                <a:solidFill>
                  <a:schemeClr val="dk1"/>
                </a:solidFill>
                <a:latin typeface="Calibri"/>
                <a:ea typeface="Calibri"/>
                <a:cs typeface="Calibri"/>
                <a:sym typeface="Calibri"/>
              </a:rPr>
              <a:t>How can you help build this secure base?</a:t>
            </a:r>
            <a:endParaRPr b="1" i="0" sz="4900" u="none" cap="none" strike="noStrike">
              <a:solidFill>
                <a:schemeClr val="dk1"/>
              </a:solidFill>
              <a:latin typeface="Calibri"/>
              <a:ea typeface="Calibri"/>
              <a:cs typeface="Calibri"/>
              <a:sym typeface="Calibri"/>
            </a:endParaRPr>
          </a:p>
        </p:txBody>
      </p:sp>
      <p:sp>
        <p:nvSpPr>
          <p:cNvPr id="213" name="Google Shape;213;g1470634c738_0_966"/>
          <p:cNvSpPr/>
          <p:nvPr/>
        </p:nvSpPr>
        <p:spPr>
          <a:xfrm>
            <a:off x="324100" y="1489775"/>
            <a:ext cx="11719200" cy="5115900"/>
          </a:xfrm>
          <a:prstGeom prst="roundRect">
            <a:avLst>
              <a:gd fmla="val 16667" name="adj"/>
            </a:avLst>
          </a:prstGeom>
          <a:solidFill>
            <a:srgbClr val="FFE599"/>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Arial"/>
              <a:buChar char="•"/>
            </a:pPr>
            <a:r>
              <a:rPr b="0" i="0" lang="en-GB" sz="2600" u="none" cap="none" strike="noStrike">
                <a:solidFill>
                  <a:schemeClr val="dk1"/>
                </a:solidFill>
                <a:latin typeface="Calibri"/>
                <a:ea typeface="Calibri"/>
                <a:cs typeface="Calibri"/>
                <a:sym typeface="Calibri"/>
              </a:rPr>
              <a:t>Talk about school as a fun and interesting place.</a:t>
            </a:r>
            <a:endParaRPr b="0" i="0" sz="2600" u="none" cap="none" strike="noStrike">
              <a:solidFill>
                <a:srgbClr val="000000"/>
              </a:solidFill>
              <a:latin typeface="Arial"/>
              <a:ea typeface="Arial"/>
              <a:cs typeface="Arial"/>
              <a:sym typeface="Arial"/>
            </a:endParaRPr>
          </a:p>
          <a:p>
            <a:pPr indent="-393700" lvl="0" marL="457200" marR="0" rtl="0" algn="l">
              <a:lnSpc>
                <a:spcPct val="100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Visual timetables to help establish routine.</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Arial"/>
              <a:buChar char="•"/>
            </a:pPr>
            <a:r>
              <a:rPr b="0" i="0" lang="en-GB" sz="2600" u="none" cap="none" strike="noStrike">
                <a:solidFill>
                  <a:schemeClr val="dk1"/>
                </a:solidFill>
                <a:latin typeface="Calibri"/>
                <a:ea typeface="Calibri"/>
                <a:cs typeface="Calibri"/>
                <a:sym typeface="Calibri"/>
              </a:rPr>
              <a:t>Shar</a:t>
            </a:r>
            <a:r>
              <a:rPr lang="en-GB" sz="2600">
                <a:solidFill>
                  <a:schemeClr val="dk1"/>
                </a:solidFill>
                <a:latin typeface="Calibri"/>
                <a:ea typeface="Calibri"/>
                <a:cs typeface="Calibri"/>
                <a:sym typeface="Calibri"/>
              </a:rPr>
              <a:t>ing stories - what happened today? What was fun? </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Model talking to school staff and share how these interactions make you feel.</a:t>
            </a:r>
            <a:endParaRPr b="0" i="0" sz="2600" u="none" cap="none" strike="noStrike">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Photos of the school/ new teacher.</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Get ready for the day ahead </a:t>
            </a:r>
            <a:r>
              <a:rPr lang="en-GB" sz="2600">
                <a:solidFill>
                  <a:schemeClr val="dk1"/>
                </a:solidFill>
                <a:latin typeface="Calibri"/>
                <a:ea typeface="Calibri"/>
                <a:cs typeface="Calibri"/>
                <a:sym typeface="Calibri"/>
              </a:rPr>
              <a:t>t</a:t>
            </a:r>
            <a:r>
              <a:rPr b="0" i="0" lang="en-GB" sz="2600" u="none" cap="none" strike="noStrike">
                <a:solidFill>
                  <a:schemeClr val="dk1"/>
                </a:solidFill>
                <a:latin typeface="Calibri"/>
                <a:ea typeface="Calibri"/>
                <a:cs typeface="Calibri"/>
                <a:sym typeface="Calibri"/>
              </a:rPr>
              <a:t>ogether with lots of chat about what’s comi</a:t>
            </a:r>
            <a:r>
              <a:rPr lang="en-GB" sz="2600">
                <a:solidFill>
                  <a:schemeClr val="dk1"/>
                </a:solidFill>
                <a:latin typeface="Calibri"/>
                <a:ea typeface="Calibri"/>
                <a:cs typeface="Calibri"/>
                <a:sym typeface="Calibri"/>
              </a:rPr>
              <a:t>ng.</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Reduce language, and use visual support.</a:t>
            </a:r>
            <a:endParaRPr sz="26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Being aware and curious about sensory sensitivities, noises, group work, Colours/objects/triggers. </a:t>
            </a:r>
            <a:endParaRPr sz="26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Give yourselves extra time in the morning to reduce time pressures so this is a positive time too.</a:t>
            </a:r>
            <a:endParaRPr sz="26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600"/>
              <a:buFont typeface="Calibri"/>
              <a:buChar char="•"/>
            </a:pPr>
            <a:r>
              <a:rPr lang="en-GB" sz="2600">
                <a:solidFill>
                  <a:schemeClr val="dk1"/>
                </a:solidFill>
                <a:latin typeface="Calibri"/>
                <a:ea typeface="Calibri"/>
                <a:cs typeface="Calibri"/>
                <a:sym typeface="Calibri"/>
              </a:rPr>
              <a:t>Celebrate Success!</a:t>
            </a:r>
            <a:endParaRPr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158750" lvl="0" marL="28575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8be95587d_0_46"/>
          <p:cNvSpPr/>
          <p:nvPr/>
        </p:nvSpPr>
        <p:spPr>
          <a:xfrm>
            <a:off x="465993" y="401743"/>
            <a:ext cx="111996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GB" sz="3900" u="none" cap="none" strike="noStrike">
                <a:solidFill>
                  <a:schemeClr val="dk1"/>
                </a:solidFill>
                <a:latin typeface="Calibri"/>
                <a:ea typeface="Calibri"/>
                <a:cs typeface="Calibri"/>
                <a:sym typeface="Calibri"/>
              </a:rPr>
              <a:t>Other skills that will </a:t>
            </a:r>
            <a:r>
              <a:rPr b="1" i="0" lang="en-GB" sz="4300" u="none" cap="none" strike="noStrike">
                <a:solidFill>
                  <a:schemeClr val="dk1"/>
                </a:solidFill>
                <a:latin typeface="Calibri"/>
                <a:ea typeface="Calibri"/>
                <a:cs typeface="Calibri"/>
                <a:sym typeface="Calibri"/>
              </a:rPr>
              <a:t>build</a:t>
            </a:r>
            <a:r>
              <a:rPr b="1" i="0" lang="en-GB" sz="3900" u="none" cap="none" strike="noStrike">
                <a:solidFill>
                  <a:schemeClr val="dk1"/>
                </a:solidFill>
                <a:latin typeface="Calibri"/>
                <a:ea typeface="Calibri"/>
                <a:cs typeface="Calibri"/>
                <a:sym typeface="Calibri"/>
              </a:rPr>
              <a:t> ‘school readiness’ include:</a:t>
            </a:r>
            <a:endParaRPr b="1" i="0" sz="3900" u="none" cap="none" strike="noStrike">
              <a:solidFill>
                <a:schemeClr val="dk1"/>
              </a:solidFill>
              <a:latin typeface="Calibri"/>
              <a:ea typeface="Calibri"/>
              <a:cs typeface="Calibri"/>
              <a:sym typeface="Calibri"/>
            </a:endParaRPr>
          </a:p>
        </p:txBody>
      </p:sp>
      <p:sp>
        <p:nvSpPr>
          <p:cNvPr id="220" name="Google Shape;220;g138be95587d_0_46"/>
          <p:cNvSpPr/>
          <p:nvPr/>
        </p:nvSpPr>
        <p:spPr>
          <a:xfrm>
            <a:off x="2855449" y="1793897"/>
            <a:ext cx="6420600" cy="715500"/>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Autonomy and self care </a:t>
            </a:r>
            <a:endParaRPr b="0" i="0" sz="4000" u="none" cap="none" strike="noStrike">
              <a:solidFill>
                <a:schemeClr val="lt1"/>
              </a:solidFill>
              <a:latin typeface="Calibri"/>
              <a:ea typeface="Calibri"/>
              <a:cs typeface="Calibri"/>
              <a:sym typeface="Calibri"/>
            </a:endParaRPr>
          </a:p>
        </p:txBody>
      </p:sp>
      <p:sp>
        <p:nvSpPr>
          <p:cNvPr id="221" name="Google Shape;221;g138be95587d_0_46"/>
          <p:cNvSpPr/>
          <p:nvPr/>
        </p:nvSpPr>
        <p:spPr>
          <a:xfrm>
            <a:off x="2855450" y="2607117"/>
            <a:ext cx="6420600" cy="7155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Managing emotions </a:t>
            </a:r>
            <a:endParaRPr b="0" i="0" sz="4000" u="none" cap="none" strike="noStrike">
              <a:solidFill>
                <a:schemeClr val="lt1"/>
              </a:solidFill>
              <a:latin typeface="Calibri"/>
              <a:ea typeface="Calibri"/>
              <a:cs typeface="Calibri"/>
              <a:sym typeface="Calibri"/>
            </a:endParaRPr>
          </a:p>
        </p:txBody>
      </p:sp>
      <p:sp>
        <p:nvSpPr>
          <p:cNvPr id="222" name="Google Shape;222;g138be95587d_0_46"/>
          <p:cNvSpPr/>
          <p:nvPr/>
        </p:nvSpPr>
        <p:spPr>
          <a:xfrm>
            <a:off x="2855444" y="4230468"/>
            <a:ext cx="6420600" cy="715500"/>
          </a:xfrm>
          <a:prstGeom prst="roundRect">
            <a:avLst>
              <a:gd fmla="val 16667" name="adj"/>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Social skills </a:t>
            </a:r>
            <a:endParaRPr b="0" i="0" sz="4000" u="none" cap="none" strike="noStrike">
              <a:solidFill>
                <a:schemeClr val="lt1"/>
              </a:solidFill>
              <a:latin typeface="Calibri"/>
              <a:ea typeface="Calibri"/>
              <a:cs typeface="Calibri"/>
              <a:sym typeface="Calibri"/>
            </a:endParaRPr>
          </a:p>
        </p:txBody>
      </p:sp>
      <p:sp>
        <p:nvSpPr>
          <p:cNvPr id="223" name="Google Shape;223;g138be95587d_0_46"/>
          <p:cNvSpPr/>
          <p:nvPr/>
        </p:nvSpPr>
        <p:spPr>
          <a:xfrm>
            <a:off x="2855444" y="3414159"/>
            <a:ext cx="6420600" cy="715500"/>
          </a:xfrm>
          <a:prstGeom prst="roundRect">
            <a:avLst>
              <a:gd fmla="val 16667"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Developing empathy </a:t>
            </a:r>
            <a:endParaRPr b="0" i="0" sz="4000" u="none" cap="none" strike="noStrike">
              <a:solidFill>
                <a:schemeClr val="lt1"/>
              </a:solidFill>
              <a:latin typeface="Calibri"/>
              <a:ea typeface="Calibri"/>
              <a:cs typeface="Calibri"/>
              <a:sym typeface="Calibri"/>
            </a:endParaRPr>
          </a:p>
        </p:txBody>
      </p:sp>
      <p:sp>
        <p:nvSpPr>
          <p:cNvPr id="224" name="Google Shape;224;g138be95587d_0_46"/>
          <p:cNvSpPr/>
          <p:nvPr/>
        </p:nvSpPr>
        <p:spPr>
          <a:xfrm>
            <a:off x="2855451" y="5037510"/>
            <a:ext cx="6420600" cy="7155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Communication skills </a:t>
            </a:r>
            <a:endParaRPr b="0" i="0" sz="4000" u="none" cap="none" strike="noStrike">
              <a:solidFill>
                <a:schemeClr val="lt1"/>
              </a:solidFill>
              <a:latin typeface="Calibri"/>
              <a:ea typeface="Calibri"/>
              <a:cs typeface="Calibri"/>
              <a:sym typeface="Calibri"/>
            </a:endParaRPr>
          </a:p>
        </p:txBody>
      </p:sp>
      <p:sp>
        <p:nvSpPr>
          <p:cNvPr id="225" name="Google Shape;225;g138be95587d_0_46"/>
          <p:cNvSpPr/>
          <p:nvPr/>
        </p:nvSpPr>
        <p:spPr>
          <a:xfrm>
            <a:off x="2855449" y="5847641"/>
            <a:ext cx="6420600" cy="7155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Routines </a:t>
            </a:r>
            <a:endParaRPr b="0" i="0" sz="40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534a5aa19d_0_0"/>
          <p:cNvSpPr/>
          <p:nvPr/>
        </p:nvSpPr>
        <p:spPr>
          <a:xfrm>
            <a:off x="2948603" y="462054"/>
            <a:ext cx="6420600" cy="715500"/>
          </a:xfrm>
          <a:prstGeom prst="roundRect">
            <a:avLst>
              <a:gd fmla="val 16667" name="adj"/>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Autonomy and self care </a:t>
            </a:r>
            <a:endParaRPr b="0" i="0" sz="4000" u="none" cap="none" strike="noStrike">
              <a:solidFill>
                <a:schemeClr val="lt1"/>
              </a:solidFill>
              <a:latin typeface="Calibri"/>
              <a:ea typeface="Calibri"/>
              <a:cs typeface="Calibri"/>
              <a:sym typeface="Calibri"/>
            </a:endParaRPr>
          </a:p>
        </p:txBody>
      </p:sp>
      <p:sp>
        <p:nvSpPr>
          <p:cNvPr id="232" name="Google Shape;232;g1534a5aa19d_0_0"/>
          <p:cNvSpPr/>
          <p:nvPr/>
        </p:nvSpPr>
        <p:spPr>
          <a:xfrm>
            <a:off x="4822275" y="1649900"/>
            <a:ext cx="7155600" cy="4929900"/>
          </a:xfrm>
          <a:prstGeom prst="roundRect">
            <a:avLst>
              <a:gd fmla="val 16667" name="adj"/>
            </a:avLst>
          </a:prstGeom>
          <a:solidFill>
            <a:srgbClr val="FFF2CC"/>
          </a:solidFill>
          <a:ln cap="flat" cmpd="sng" w="12700">
            <a:solidFill>
              <a:srgbClr val="E894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1"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GB" sz="3000" u="none" cap="none" strike="noStrike">
                <a:solidFill>
                  <a:schemeClr val="dk1"/>
                </a:solidFill>
                <a:latin typeface="Calibri"/>
                <a:ea typeface="Calibri"/>
                <a:cs typeface="Calibri"/>
                <a:sym typeface="Calibri"/>
              </a:rPr>
              <a:t>What can you do to support your child with this?</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3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Calibri"/>
                <a:ea typeface="Calibri"/>
                <a:cs typeface="Calibri"/>
                <a:sym typeface="Calibri"/>
              </a:rPr>
              <a:t>Keep practising at home</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Calibri"/>
                <a:ea typeface="Calibri"/>
                <a:cs typeface="Calibri"/>
                <a:sym typeface="Calibri"/>
              </a:rPr>
              <a:t>Build up gradually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000"/>
              <a:buFont typeface="Arial"/>
              <a:buChar char="•"/>
            </a:pPr>
            <a:r>
              <a:rPr b="0" i="0" lang="en-GB" sz="3000" u="none" cap="none" strike="noStrike">
                <a:solidFill>
                  <a:schemeClr val="dk1"/>
                </a:solidFill>
                <a:latin typeface="Calibri"/>
                <a:ea typeface="Calibri"/>
                <a:cs typeface="Calibri"/>
                <a:sym typeface="Calibri"/>
              </a:rPr>
              <a:t>Finding fun way or games such as the ‘flip trick’ for coats</a:t>
            </a:r>
            <a:endParaRPr b="0" i="0" sz="3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Labelled praise</a:t>
            </a:r>
            <a:endParaRPr b="0" i="0" sz="3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Tasks to grow independence</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233" name="Google Shape;233;g1534a5aa19d_0_0"/>
          <p:cNvSpPr/>
          <p:nvPr/>
        </p:nvSpPr>
        <p:spPr>
          <a:xfrm>
            <a:off x="837198" y="1649896"/>
            <a:ext cx="3372600" cy="4929900"/>
          </a:xfrm>
          <a:prstGeom prst="roundRect">
            <a:avLst>
              <a:gd fmla="val 16667" name="adj"/>
            </a:avLst>
          </a:prstGeom>
          <a:solidFill>
            <a:srgbClr val="FFF2CC"/>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3600" u="none" cap="none" strike="noStrike">
                <a:solidFill>
                  <a:srgbClr val="000000"/>
                </a:solidFill>
                <a:latin typeface="Calibri"/>
                <a:ea typeface="Calibri"/>
                <a:cs typeface="Calibri"/>
                <a:sym typeface="Calibri"/>
              </a:rPr>
              <a:t>What is autonomy and self-care?</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rPr b="1" i="0" lang="en-GB" sz="3400" u="none" cap="none" strike="noStrike">
                <a:solidFill>
                  <a:schemeClr val="dk1"/>
                </a:solidFill>
                <a:latin typeface="Calibri"/>
                <a:ea typeface="Calibri"/>
                <a:cs typeface="Calibri"/>
                <a:sym typeface="Calibri"/>
              </a:rPr>
              <a:t>Why is this important?</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534a5aa19d_0_8"/>
          <p:cNvSpPr/>
          <p:nvPr/>
        </p:nvSpPr>
        <p:spPr>
          <a:xfrm>
            <a:off x="2815693" y="347935"/>
            <a:ext cx="6420600" cy="7155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Managing emotions </a:t>
            </a:r>
            <a:endParaRPr b="0" i="0" sz="4000" u="none" cap="none" strike="noStrike">
              <a:solidFill>
                <a:schemeClr val="lt1"/>
              </a:solidFill>
              <a:latin typeface="Calibri"/>
              <a:ea typeface="Calibri"/>
              <a:cs typeface="Calibri"/>
              <a:sym typeface="Calibri"/>
            </a:endParaRPr>
          </a:p>
        </p:txBody>
      </p:sp>
      <p:sp>
        <p:nvSpPr>
          <p:cNvPr id="240" name="Google Shape;240;g1534a5aa19d_0_8"/>
          <p:cNvSpPr/>
          <p:nvPr/>
        </p:nvSpPr>
        <p:spPr>
          <a:xfrm>
            <a:off x="556600" y="1484850"/>
            <a:ext cx="3544500" cy="4929900"/>
          </a:xfrm>
          <a:prstGeom prst="roundRect">
            <a:avLst>
              <a:gd fmla="val 16667" name="adj"/>
            </a:avLst>
          </a:prstGeom>
          <a:solidFill>
            <a:srgbClr val="FCE5CD"/>
          </a:solidFill>
          <a:ln cap="flat" cmpd="sng" w="12700">
            <a:solidFill>
              <a:srgbClr val="D98D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GB" sz="3100" u="none" cap="none" strike="noStrike">
                <a:solidFill>
                  <a:schemeClr val="dk1"/>
                </a:solidFill>
                <a:latin typeface="Calibri"/>
                <a:ea typeface="Calibri"/>
                <a:cs typeface="Calibri"/>
                <a:sym typeface="Calibri"/>
              </a:rPr>
              <a:t>What do we mean by managing emotions?</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1"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300"/>
              <a:buFont typeface="Arial"/>
              <a:buNone/>
            </a:pPr>
            <a:r>
              <a:rPr b="1" i="0" lang="en-GB" sz="3100" u="none" cap="none" strike="noStrike">
                <a:solidFill>
                  <a:schemeClr val="dk1"/>
                </a:solidFill>
                <a:latin typeface="Calibri"/>
                <a:ea typeface="Calibri"/>
                <a:cs typeface="Calibri"/>
                <a:sym typeface="Calibri"/>
              </a:rPr>
              <a:t>Why is this important?</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300"/>
              <a:buFont typeface="Arial"/>
              <a:buNone/>
            </a:pPr>
            <a:r>
              <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p:txBody>
      </p:sp>
      <p:sp>
        <p:nvSpPr>
          <p:cNvPr id="241" name="Google Shape;241;g1534a5aa19d_0_8"/>
          <p:cNvSpPr/>
          <p:nvPr/>
        </p:nvSpPr>
        <p:spPr>
          <a:xfrm>
            <a:off x="4544545" y="1504725"/>
            <a:ext cx="6951000" cy="4929900"/>
          </a:xfrm>
          <a:prstGeom prst="roundRect">
            <a:avLst>
              <a:gd fmla="val 16667" name="adj"/>
            </a:avLst>
          </a:prstGeom>
          <a:solidFill>
            <a:srgbClr val="FCE5CD"/>
          </a:solidFill>
          <a:ln cap="flat" cmpd="sng" w="12700">
            <a:solidFill>
              <a:srgbClr val="E894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800" u="none" cap="none" strike="noStrike">
                <a:solidFill>
                  <a:schemeClr val="dk1"/>
                </a:solidFill>
                <a:latin typeface="Calibri"/>
                <a:ea typeface="Calibri"/>
                <a:cs typeface="Calibri"/>
                <a:sym typeface="Calibri"/>
              </a:rPr>
              <a:t>How can you support your child with this?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Help your child to reflect on their own feelings </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Offer your child suggestions to deal with intense emotions eg. “I can see you’re frustrated with your new toy. Take a few deep breaths.”</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534a5aa19d_0_16"/>
          <p:cNvSpPr/>
          <p:nvPr/>
        </p:nvSpPr>
        <p:spPr>
          <a:xfrm>
            <a:off x="2862120" y="330271"/>
            <a:ext cx="6420600" cy="715500"/>
          </a:xfrm>
          <a:prstGeom prst="roundRect">
            <a:avLst>
              <a:gd fmla="val 16667"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Developing empathy </a:t>
            </a:r>
            <a:endParaRPr b="0" i="0" sz="4000" u="none" cap="none" strike="noStrike">
              <a:solidFill>
                <a:schemeClr val="lt1"/>
              </a:solidFill>
              <a:latin typeface="Calibri"/>
              <a:ea typeface="Calibri"/>
              <a:cs typeface="Calibri"/>
              <a:sym typeface="Calibri"/>
            </a:endParaRPr>
          </a:p>
        </p:txBody>
      </p:sp>
      <p:sp>
        <p:nvSpPr>
          <p:cNvPr id="248" name="Google Shape;248;g1534a5aa19d_0_16"/>
          <p:cNvSpPr/>
          <p:nvPr/>
        </p:nvSpPr>
        <p:spPr>
          <a:xfrm>
            <a:off x="839825" y="1270800"/>
            <a:ext cx="3255600" cy="5354400"/>
          </a:xfrm>
          <a:prstGeom prst="roundRect">
            <a:avLst>
              <a:gd fmla="val 16667" name="adj"/>
            </a:avLst>
          </a:prstGeom>
          <a:solidFill>
            <a:srgbClr val="F4CCCC"/>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GB" sz="3100" u="none" cap="none" strike="noStrike">
                <a:solidFill>
                  <a:srgbClr val="222222"/>
                </a:solidFill>
                <a:latin typeface="Calibri"/>
                <a:ea typeface="Calibri"/>
                <a:cs typeface="Calibri"/>
                <a:sym typeface="Calibri"/>
              </a:rPr>
              <a:t>What is empathy?</a:t>
            </a:r>
            <a:endParaRPr b="1" i="0" sz="31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0" sz="31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rPr b="1" i="0" lang="en-GB" sz="3000" u="none" cap="none" strike="noStrike">
                <a:solidFill>
                  <a:schemeClr val="dk1"/>
                </a:solidFill>
                <a:latin typeface="Calibri"/>
                <a:ea typeface="Calibri"/>
                <a:cs typeface="Calibri"/>
                <a:sym typeface="Calibri"/>
              </a:rPr>
              <a:t>Why are empathy and prosocial skills important?</a:t>
            </a:r>
            <a:endParaRPr b="0" i="0" sz="3100" u="none" cap="none" strike="noStrike">
              <a:solidFill>
                <a:srgbClr val="222222"/>
              </a:solidFill>
              <a:latin typeface="Calibri"/>
              <a:ea typeface="Calibri"/>
              <a:cs typeface="Calibri"/>
              <a:sym typeface="Calibri"/>
            </a:endParaRPr>
          </a:p>
        </p:txBody>
      </p:sp>
      <p:sp>
        <p:nvSpPr>
          <p:cNvPr id="249" name="Google Shape;249;g1534a5aa19d_0_16"/>
          <p:cNvSpPr/>
          <p:nvPr/>
        </p:nvSpPr>
        <p:spPr>
          <a:xfrm>
            <a:off x="4580225" y="1270800"/>
            <a:ext cx="7168200" cy="5354400"/>
          </a:xfrm>
          <a:prstGeom prst="roundRect">
            <a:avLst>
              <a:gd fmla="val 16667" name="adj"/>
            </a:avLst>
          </a:prstGeom>
          <a:solidFill>
            <a:srgbClr val="F4CCCC"/>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GB" sz="3000" u="none" cap="none" strike="noStrike">
                <a:solidFill>
                  <a:schemeClr val="dk1"/>
                </a:solidFill>
                <a:latin typeface="Calibri"/>
                <a:ea typeface="Calibri"/>
                <a:cs typeface="Calibri"/>
                <a:sym typeface="Calibri"/>
              </a:rPr>
              <a:t>How can you support your child with this?</a:t>
            </a:r>
            <a:endParaRPr b="1"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0" sz="3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Show warmth, sensitivity and kindness - model it as much as possible</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Use story books and everyday situations to explore how others may be feeling</a:t>
            </a:r>
            <a:endParaRPr b="0" i="0" sz="22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Explain how actions can affect others and grow the skill of seeing another person’s point of view.</a:t>
            </a:r>
            <a:endParaRPr b="0" i="0" sz="2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I edited this video to use in my classroom so that mature topics were not discussed. The video was so fantastic that I really wanted to use it still, just skipped over the mature content. This is NOT my property and I thank the original poster for this content!&#10;&#10;Original video: https://www.youtube.com/watch?v=1Evwgu369Jw" id="255" name="Google Shape;255;g14bb08e0431_0_0" title="Brené Brown on Empathy (Kid Friendly!)">
            <a:hlinkClick r:id="rId3"/>
          </p:cNvPr>
          <p:cNvPicPr preferRelativeResize="0"/>
          <p:nvPr/>
        </p:nvPicPr>
        <p:blipFill rotWithShape="1">
          <a:blip r:embed="rId4">
            <a:alphaModFix/>
          </a:blip>
          <a:srcRect b="0" l="0" r="0" t="0"/>
          <a:stretch/>
        </p:blipFill>
        <p:spPr>
          <a:xfrm>
            <a:off x="1632025" y="0"/>
            <a:ext cx="8725426" cy="654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470634c738_0_1444"/>
          <p:cNvSpPr/>
          <p:nvPr/>
        </p:nvSpPr>
        <p:spPr>
          <a:xfrm>
            <a:off x="2885705" y="389784"/>
            <a:ext cx="6420600" cy="715500"/>
          </a:xfrm>
          <a:prstGeom prst="roundRect">
            <a:avLst>
              <a:gd fmla="val 16667" name="adj"/>
            </a:avLst>
          </a:prstGeom>
          <a:solidFill>
            <a:srgbClr val="7030A0"/>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Social skills </a:t>
            </a:r>
            <a:endParaRPr b="0" i="0" sz="4000" u="none" cap="none" strike="noStrike">
              <a:solidFill>
                <a:schemeClr val="lt1"/>
              </a:solidFill>
              <a:latin typeface="Calibri"/>
              <a:ea typeface="Calibri"/>
              <a:cs typeface="Calibri"/>
              <a:sym typeface="Calibri"/>
            </a:endParaRPr>
          </a:p>
        </p:txBody>
      </p:sp>
      <p:sp>
        <p:nvSpPr>
          <p:cNvPr id="262" name="Google Shape;262;g1470634c738_0_1444"/>
          <p:cNvSpPr/>
          <p:nvPr/>
        </p:nvSpPr>
        <p:spPr>
          <a:xfrm>
            <a:off x="311925" y="1384850"/>
            <a:ext cx="3526500" cy="5259900"/>
          </a:xfrm>
          <a:prstGeom prst="roundRect">
            <a:avLst>
              <a:gd fmla="val 16667" name="adj"/>
            </a:avLst>
          </a:prstGeom>
          <a:solidFill>
            <a:srgbClr val="D9D2E9"/>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1" i="0" sz="3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GB" sz="3500" u="none" cap="none" strike="noStrike">
                <a:solidFill>
                  <a:schemeClr val="dk1"/>
                </a:solidFill>
                <a:latin typeface="Calibri"/>
                <a:ea typeface="Calibri"/>
                <a:cs typeface="Calibri"/>
                <a:sym typeface="Calibri"/>
              </a:rPr>
              <a:t>What are social skills?</a:t>
            </a:r>
            <a:endParaRPr b="1" i="0" sz="3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1" i="0" sz="3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Arial"/>
              <a:buNone/>
            </a:pPr>
            <a:r>
              <a:rPr b="1" i="0" lang="en-GB" sz="3500" u="none" cap="none" strike="noStrike">
                <a:solidFill>
                  <a:schemeClr val="dk1"/>
                </a:solidFill>
                <a:latin typeface="Calibri"/>
                <a:ea typeface="Calibri"/>
                <a:cs typeface="Calibri"/>
                <a:sym typeface="Calibri"/>
              </a:rPr>
              <a:t>Why are social skills important?</a:t>
            </a:r>
            <a:endParaRPr b="1" i="0" sz="3500" u="none" cap="none" strike="noStrike">
              <a:solidFill>
                <a:schemeClr val="dk1"/>
              </a:solidFill>
              <a:latin typeface="Calibri"/>
              <a:ea typeface="Calibri"/>
              <a:cs typeface="Calibri"/>
              <a:sym typeface="Calibri"/>
            </a:endParaRPr>
          </a:p>
          <a:p>
            <a:pPr indent="-215900" lvl="0" marL="342900" marR="0" rtl="0" algn="l">
              <a:lnSpc>
                <a:spcPct val="100000"/>
              </a:lnSpc>
              <a:spcBef>
                <a:spcPts val="0"/>
              </a:spcBef>
              <a:spcAft>
                <a:spcPts val="0"/>
              </a:spcAft>
              <a:buClr>
                <a:schemeClr val="dk1"/>
              </a:buClr>
              <a:buSzPts val="2000"/>
              <a:buFont typeface="Arial"/>
              <a:buNone/>
            </a:pPr>
            <a:r>
              <a:t/>
            </a:r>
            <a:endParaRPr b="0" i="0" sz="2200" u="none" cap="none" strike="noStrike">
              <a:solidFill>
                <a:schemeClr val="dk1"/>
              </a:solidFill>
              <a:latin typeface="Calibri"/>
              <a:ea typeface="Calibri"/>
              <a:cs typeface="Calibri"/>
              <a:sym typeface="Calibri"/>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63" name="Google Shape;263;g1470634c738_0_1444"/>
          <p:cNvSpPr/>
          <p:nvPr/>
        </p:nvSpPr>
        <p:spPr>
          <a:xfrm>
            <a:off x="4265200" y="1384850"/>
            <a:ext cx="7426500" cy="5259900"/>
          </a:xfrm>
          <a:prstGeom prst="roundRect">
            <a:avLst>
              <a:gd fmla="val 16667" name="adj"/>
            </a:avLst>
          </a:prstGeom>
          <a:solidFill>
            <a:srgbClr val="D9D2E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3300" u="none" cap="none" strike="noStrike">
                <a:solidFill>
                  <a:schemeClr val="dk1"/>
                </a:solidFill>
                <a:latin typeface="Calibri"/>
                <a:ea typeface="Calibri"/>
                <a:cs typeface="Calibri"/>
                <a:sym typeface="Calibri"/>
              </a:rPr>
              <a:t>How can you support your child with this?</a:t>
            </a:r>
            <a:endParaRPr b="0" i="0" sz="27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300"/>
              <a:buFont typeface="Arial"/>
              <a:buChar char="•"/>
            </a:pPr>
            <a:r>
              <a:rPr b="0" i="0" lang="en-GB" sz="3300" u="none" cap="none" strike="noStrike">
                <a:solidFill>
                  <a:schemeClr val="dk1"/>
                </a:solidFill>
                <a:latin typeface="Calibri"/>
                <a:ea typeface="Calibri"/>
                <a:cs typeface="Calibri"/>
                <a:sym typeface="Calibri"/>
              </a:rPr>
              <a:t>Lots of </a:t>
            </a:r>
            <a:r>
              <a:rPr b="1" i="0" lang="en-GB" sz="3300" u="none" cap="none" strike="noStrike">
                <a:solidFill>
                  <a:schemeClr val="dk1"/>
                </a:solidFill>
                <a:latin typeface="Calibri"/>
                <a:ea typeface="Calibri"/>
                <a:cs typeface="Calibri"/>
                <a:sym typeface="Calibri"/>
              </a:rPr>
              <a:t>modelling.</a:t>
            </a:r>
            <a:r>
              <a:rPr b="0" i="0" lang="en-GB" sz="3300" u="none" cap="none" strike="noStrike">
                <a:solidFill>
                  <a:schemeClr val="dk1"/>
                </a:solidFill>
                <a:latin typeface="Calibri"/>
                <a:ea typeface="Calibri"/>
                <a:cs typeface="Calibri"/>
                <a:sym typeface="Calibri"/>
              </a:rPr>
              <a:t> </a:t>
            </a:r>
            <a:endParaRPr b="0" i="0" sz="27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300"/>
              <a:buFont typeface="Arial"/>
              <a:buChar char="•"/>
            </a:pPr>
            <a:r>
              <a:rPr b="0" i="0" lang="en-GB" sz="3300" u="none" cap="none" strike="noStrike">
                <a:solidFill>
                  <a:schemeClr val="dk1"/>
                </a:solidFill>
                <a:latin typeface="Calibri"/>
                <a:ea typeface="Calibri"/>
                <a:cs typeface="Calibri"/>
                <a:sym typeface="Calibri"/>
              </a:rPr>
              <a:t>Provide </a:t>
            </a:r>
            <a:r>
              <a:rPr b="1" i="0" lang="en-GB" sz="3300" u="none" cap="none" strike="noStrike">
                <a:solidFill>
                  <a:schemeClr val="dk1"/>
                </a:solidFill>
                <a:latin typeface="Calibri"/>
                <a:ea typeface="Calibri"/>
                <a:cs typeface="Calibri"/>
                <a:sym typeface="Calibri"/>
              </a:rPr>
              <a:t>opportunities</a:t>
            </a:r>
            <a:r>
              <a:rPr b="0" i="0" lang="en-GB" sz="3300" u="none" cap="none" strike="noStrike">
                <a:solidFill>
                  <a:schemeClr val="dk1"/>
                </a:solidFill>
                <a:latin typeface="Calibri"/>
                <a:ea typeface="Calibri"/>
                <a:cs typeface="Calibri"/>
                <a:sym typeface="Calibri"/>
              </a:rPr>
              <a:t> for your child to spend time with and socialise with other children</a:t>
            </a:r>
            <a:endParaRPr b="0" i="0" sz="33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3300"/>
              <a:buFont typeface="Arial"/>
              <a:buChar char="•"/>
            </a:pPr>
            <a:r>
              <a:rPr b="1" i="0" lang="en-GB" sz="3300" u="none" cap="none" strike="noStrike">
                <a:solidFill>
                  <a:schemeClr val="dk1"/>
                </a:solidFill>
                <a:latin typeface="Calibri"/>
                <a:ea typeface="Calibri"/>
                <a:cs typeface="Calibri"/>
                <a:sym typeface="Calibri"/>
              </a:rPr>
              <a:t>Praise </a:t>
            </a:r>
            <a:r>
              <a:rPr b="0" i="0" lang="en-GB" sz="3300" u="none" cap="none" strike="noStrike">
                <a:solidFill>
                  <a:schemeClr val="dk1"/>
                </a:solidFill>
                <a:latin typeface="Calibri"/>
                <a:ea typeface="Calibri"/>
                <a:cs typeface="Calibri"/>
                <a:sym typeface="Calibri"/>
              </a:rPr>
              <a:t>your child for positive social behaviour.</a:t>
            </a:r>
            <a:endParaRPr b="0" i="0" sz="27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g138e22f294c_1_0"/>
          <p:cNvPicPr preferRelativeResize="0"/>
          <p:nvPr/>
        </p:nvPicPr>
        <p:blipFill rotWithShape="1">
          <a:blip r:embed="rId3">
            <a:alphaModFix/>
          </a:blip>
          <a:srcRect b="0" l="0" r="0" t="0"/>
          <a:stretch/>
        </p:blipFill>
        <p:spPr>
          <a:xfrm>
            <a:off x="0" y="-62500"/>
            <a:ext cx="12391859" cy="6858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470634c738_0_1539"/>
          <p:cNvSpPr/>
          <p:nvPr/>
        </p:nvSpPr>
        <p:spPr>
          <a:xfrm>
            <a:off x="2885696" y="413404"/>
            <a:ext cx="6420600" cy="7155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Communication skills </a:t>
            </a:r>
            <a:endParaRPr b="0" i="0" sz="4000" u="none" cap="none" strike="noStrike">
              <a:solidFill>
                <a:schemeClr val="lt1"/>
              </a:solidFill>
              <a:latin typeface="Calibri"/>
              <a:ea typeface="Calibri"/>
              <a:cs typeface="Calibri"/>
              <a:sym typeface="Calibri"/>
            </a:endParaRPr>
          </a:p>
        </p:txBody>
      </p:sp>
      <p:sp>
        <p:nvSpPr>
          <p:cNvPr id="270" name="Google Shape;270;g1470634c738_0_1539"/>
          <p:cNvSpPr/>
          <p:nvPr/>
        </p:nvSpPr>
        <p:spPr>
          <a:xfrm>
            <a:off x="549974" y="1649900"/>
            <a:ext cx="3400200" cy="4929900"/>
          </a:xfrm>
          <a:prstGeom prst="roundRect">
            <a:avLst>
              <a:gd fmla="val 16667" name="adj"/>
            </a:avLst>
          </a:prstGeom>
          <a:solidFill>
            <a:srgbClr val="CFE2F3"/>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3100" u="none" cap="none" strike="noStrike">
                <a:solidFill>
                  <a:schemeClr val="dk1"/>
                </a:solidFill>
                <a:latin typeface="Calibri"/>
                <a:ea typeface="Calibri"/>
                <a:cs typeface="Calibri"/>
                <a:sym typeface="Calibri"/>
              </a:rPr>
              <a:t>What are communication skills?</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00"/>
              <a:buFont typeface="Arial"/>
              <a:buNone/>
            </a:pPr>
            <a:r>
              <a:t/>
            </a:r>
            <a:endParaRPr b="1"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100"/>
              <a:buFont typeface="Arial"/>
              <a:buNone/>
            </a:pPr>
            <a:r>
              <a:rPr b="1" i="0" lang="en-GB" sz="3100" u="none" cap="none" strike="noStrike">
                <a:solidFill>
                  <a:schemeClr val="dk1"/>
                </a:solidFill>
                <a:latin typeface="Calibri"/>
                <a:ea typeface="Calibri"/>
                <a:cs typeface="Calibri"/>
                <a:sym typeface="Calibri"/>
              </a:rPr>
              <a:t>Why are they important?</a:t>
            </a:r>
            <a:endParaRPr b="1"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271" name="Google Shape;271;g1470634c738_0_1539"/>
          <p:cNvSpPr/>
          <p:nvPr/>
        </p:nvSpPr>
        <p:spPr>
          <a:xfrm>
            <a:off x="4531900" y="1428025"/>
            <a:ext cx="7202700" cy="5151900"/>
          </a:xfrm>
          <a:prstGeom prst="roundRect">
            <a:avLst>
              <a:gd fmla="val 16667" name="adj"/>
            </a:avLst>
          </a:prstGeom>
          <a:solidFill>
            <a:srgbClr val="CFE2F3"/>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Arial"/>
              <a:buNone/>
            </a:pPr>
            <a:r>
              <a:rPr b="1" i="0" lang="en-GB" sz="3200" u="none" cap="none" strike="noStrike">
                <a:solidFill>
                  <a:schemeClr val="dk1"/>
                </a:solidFill>
                <a:latin typeface="Calibri"/>
                <a:ea typeface="Calibri"/>
                <a:cs typeface="Calibri"/>
                <a:sym typeface="Calibri"/>
              </a:rPr>
              <a:t>How can you support your child with this?</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900" u="none" cap="none" strike="noStrike">
              <a:solidFill>
                <a:schemeClr val="dk1"/>
              </a:solidFill>
              <a:latin typeface="Calibri"/>
              <a:ea typeface="Calibri"/>
              <a:cs typeface="Calibri"/>
              <a:sym typeface="Calibri"/>
            </a:endParaRPr>
          </a:p>
          <a:p>
            <a:pPr indent="-279400" lvl="0" marL="285750" marR="0" rtl="0" algn="l">
              <a:lnSpc>
                <a:spcPct val="100000"/>
              </a:lnSpc>
              <a:spcBef>
                <a:spcPts val="0"/>
              </a:spcBef>
              <a:spcAft>
                <a:spcPts val="0"/>
              </a:spcAft>
              <a:buClr>
                <a:schemeClr val="dk1"/>
              </a:buClr>
              <a:buSzPts val="2900"/>
              <a:buFont typeface="Arial"/>
              <a:buChar char="•"/>
            </a:pPr>
            <a:r>
              <a:rPr b="0" i="0" lang="en-GB" sz="2900" u="none" cap="none" strike="noStrike">
                <a:solidFill>
                  <a:schemeClr val="dk1"/>
                </a:solidFill>
                <a:latin typeface="Calibri"/>
                <a:ea typeface="Calibri"/>
                <a:cs typeface="Calibri"/>
                <a:sym typeface="Calibri"/>
              </a:rPr>
              <a:t>Support both </a:t>
            </a:r>
            <a:r>
              <a:rPr b="1" i="0" lang="en-GB" sz="2900" u="none" cap="none" strike="noStrike">
                <a:solidFill>
                  <a:schemeClr val="dk1"/>
                </a:solidFill>
                <a:latin typeface="Calibri"/>
                <a:ea typeface="Calibri"/>
                <a:cs typeface="Calibri"/>
                <a:sym typeface="Calibri"/>
              </a:rPr>
              <a:t>talking </a:t>
            </a:r>
            <a:r>
              <a:rPr b="0" i="0" lang="en-GB" sz="2900" u="none" cap="none" strike="noStrike">
                <a:solidFill>
                  <a:schemeClr val="dk1"/>
                </a:solidFill>
                <a:latin typeface="Calibri"/>
                <a:ea typeface="Calibri"/>
                <a:cs typeface="Calibri"/>
                <a:sym typeface="Calibri"/>
              </a:rPr>
              <a:t>and</a:t>
            </a:r>
            <a:r>
              <a:rPr b="1" i="0" lang="en-GB" sz="2900" u="none" cap="none" strike="noStrike">
                <a:solidFill>
                  <a:schemeClr val="dk1"/>
                </a:solidFill>
                <a:latin typeface="Calibri"/>
                <a:ea typeface="Calibri"/>
                <a:cs typeface="Calibri"/>
                <a:sym typeface="Calibri"/>
              </a:rPr>
              <a:t> listening </a:t>
            </a:r>
            <a:r>
              <a:rPr b="0" i="0" lang="en-GB" sz="2900" u="none" cap="none" strike="noStrike">
                <a:solidFill>
                  <a:schemeClr val="dk1"/>
                </a:solidFill>
                <a:latin typeface="Calibri"/>
                <a:ea typeface="Calibri"/>
                <a:cs typeface="Calibri"/>
                <a:sym typeface="Calibri"/>
              </a:rPr>
              <a:t>through </a:t>
            </a:r>
            <a:r>
              <a:rPr b="1" i="0" lang="en-GB" sz="2900" u="none" cap="none" strike="noStrike">
                <a:solidFill>
                  <a:schemeClr val="dk1"/>
                </a:solidFill>
                <a:latin typeface="Calibri"/>
                <a:ea typeface="Calibri"/>
                <a:cs typeface="Calibri"/>
                <a:sym typeface="Calibri"/>
              </a:rPr>
              <a:t>play, sharing books, rhymes </a:t>
            </a:r>
            <a:r>
              <a:rPr b="0" i="0" lang="en-GB" sz="2900" u="none" cap="none" strike="noStrike">
                <a:solidFill>
                  <a:schemeClr val="dk1"/>
                </a:solidFill>
                <a:latin typeface="Calibri"/>
                <a:ea typeface="Calibri"/>
                <a:cs typeface="Calibri"/>
                <a:sym typeface="Calibri"/>
              </a:rPr>
              <a:t>and</a:t>
            </a:r>
            <a:r>
              <a:rPr b="1" i="0" lang="en-GB" sz="2900" u="none" cap="none" strike="noStrike">
                <a:solidFill>
                  <a:schemeClr val="dk1"/>
                </a:solidFill>
                <a:latin typeface="Calibri"/>
                <a:ea typeface="Calibri"/>
                <a:cs typeface="Calibri"/>
                <a:sym typeface="Calibri"/>
              </a:rPr>
              <a:t> songs.</a:t>
            </a:r>
            <a:endParaRPr b="1" i="0" sz="2900" u="none" cap="none" strike="noStrike">
              <a:solidFill>
                <a:schemeClr val="dk1"/>
              </a:solidFill>
              <a:latin typeface="Calibri"/>
              <a:ea typeface="Calibri"/>
              <a:cs typeface="Calibri"/>
              <a:sym typeface="Calibri"/>
            </a:endParaRPr>
          </a:p>
          <a:p>
            <a:pPr indent="-279400" lvl="0" marL="285750" marR="0" rtl="0" algn="l">
              <a:lnSpc>
                <a:spcPct val="100000"/>
              </a:lnSpc>
              <a:spcBef>
                <a:spcPts val="0"/>
              </a:spcBef>
              <a:spcAft>
                <a:spcPts val="0"/>
              </a:spcAft>
              <a:buClr>
                <a:schemeClr val="dk1"/>
              </a:buClr>
              <a:buSzPts val="2900"/>
              <a:buFont typeface="Arial"/>
              <a:buChar char="•"/>
            </a:pPr>
            <a:r>
              <a:rPr b="0" i="0" lang="en-GB" sz="2900" u="none" cap="none" strike="noStrike">
                <a:solidFill>
                  <a:schemeClr val="dk1"/>
                </a:solidFill>
                <a:latin typeface="Calibri"/>
                <a:ea typeface="Calibri"/>
                <a:cs typeface="Calibri"/>
                <a:sym typeface="Calibri"/>
              </a:rPr>
              <a:t>Find </a:t>
            </a:r>
            <a:r>
              <a:rPr b="1" i="0" lang="en-GB" sz="2900" u="none" cap="none" strike="noStrike">
                <a:solidFill>
                  <a:schemeClr val="dk1"/>
                </a:solidFill>
                <a:latin typeface="Calibri"/>
                <a:ea typeface="Calibri"/>
                <a:cs typeface="Calibri"/>
                <a:sym typeface="Calibri"/>
              </a:rPr>
              <a:t>opportunities for using words</a:t>
            </a:r>
            <a:r>
              <a:rPr b="0" i="0" lang="en-GB" sz="2900" u="none" cap="none" strike="noStrike">
                <a:solidFill>
                  <a:schemeClr val="dk1"/>
                </a:solidFill>
                <a:latin typeface="Calibri"/>
                <a:ea typeface="Calibri"/>
                <a:cs typeface="Calibri"/>
                <a:sym typeface="Calibri"/>
              </a:rPr>
              <a:t> and initiating questions e.g. imaginary play / role-play as well as in day to day conversation</a:t>
            </a:r>
            <a:endParaRPr b="0" i="0" sz="2900" u="none" cap="none" strike="noStrike">
              <a:solidFill>
                <a:schemeClr val="dk1"/>
              </a:solidFill>
              <a:latin typeface="Calibri"/>
              <a:ea typeface="Calibri"/>
              <a:cs typeface="Calibri"/>
              <a:sym typeface="Calibri"/>
            </a:endParaRPr>
          </a:p>
          <a:p>
            <a:pPr indent="-279400" lvl="0" marL="285750" marR="0" rtl="0" algn="l">
              <a:lnSpc>
                <a:spcPct val="100000"/>
              </a:lnSpc>
              <a:spcBef>
                <a:spcPts val="0"/>
              </a:spcBef>
              <a:spcAft>
                <a:spcPts val="0"/>
              </a:spcAft>
              <a:buClr>
                <a:schemeClr val="dk1"/>
              </a:buClr>
              <a:buSzPts val="2900"/>
              <a:buFont typeface="Calibri"/>
              <a:buChar char="•"/>
            </a:pPr>
            <a:r>
              <a:rPr b="0" i="0" lang="en-GB" sz="2900" u="none" cap="none" strike="noStrike">
                <a:solidFill>
                  <a:schemeClr val="dk1"/>
                </a:solidFill>
                <a:latin typeface="Calibri"/>
                <a:ea typeface="Calibri"/>
                <a:cs typeface="Calibri"/>
                <a:sym typeface="Calibri"/>
              </a:rPr>
              <a:t>Use lots of </a:t>
            </a:r>
            <a:r>
              <a:rPr b="1" i="0" lang="en-GB" sz="2900" u="none" cap="none" strike="noStrike">
                <a:solidFill>
                  <a:schemeClr val="dk1"/>
                </a:solidFill>
                <a:latin typeface="Calibri"/>
                <a:ea typeface="Calibri"/>
                <a:cs typeface="Calibri"/>
                <a:sym typeface="Calibri"/>
              </a:rPr>
              <a:t>modelling</a:t>
            </a:r>
            <a:r>
              <a:rPr b="0" i="0" lang="en-GB" sz="2900" u="none" cap="none" strike="noStrike">
                <a:solidFill>
                  <a:schemeClr val="dk1"/>
                </a:solidFill>
                <a:latin typeface="Calibri"/>
                <a:ea typeface="Calibri"/>
                <a:cs typeface="Calibri"/>
                <a:sym typeface="Calibri"/>
              </a:rPr>
              <a:t> and </a:t>
            </a:r>
            <a:r>
              <a:rPr b="1" i="0" lang="en-GB" sz="2900" u="none" cap="none" strike="noStrike">
                <a:solidFill>
                  <a:schemeClr val="dk1"/>
                </a:solidFill>
                <a:latin typeface="Calibri"/>
                <a:ea typeface="Calibri"/>
                <a:cs typeface="Calibri"/>
                <a:sym typeface="Calibri"/>
              </a:rPr>
              <a:t>targeted praise</a:t>
            </a:r>
            <a:endParaRPr b="1" i="0" sz="29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470634c738_0_1634"/>
          <p:cNvSpPr/>
          <p:nvPr/>
        </p:nvSpPr>
        <p:spPr>
          <a:xfrm>
            <a:off x="2885657" y="399038"/>
            <a:ext cx="6420600" cy="7155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Routines </a:t>
            </a:r>
            <a:endParaRPr b="0" i="0" sz="4000" u="none" cap="none" strike="noStrike">
              <a:solidFill>
                <a:schemeClr val="lt1"/>
              </a:solidFill>
              <a:latin typeface="Calibri"/>
              <a:ea typeface="Calibri"/>
              <a:cs typeface="Calibri"/>
              <a:sym typeface="Calibri"/>
            </a:endParaRPr>
          </a:p>
        </p:txBody>
      </p:sp>
      <p:sp>
        <p:nvSpPr>
          <p:cNvPr id="278" name="Google Shape;278;g1470634c738_0_1634"/>
          <p:cNvSpPr/>
          <p:nvPr/>
        </p:nvSpPr>
        <p:spPr>
          <a:xfrm>
            <a:off x="553300" y="1267350"/>
            <a:ext cx="3445500" cy="5455200"/>
          </a:xfrm>
          <a:prstGeom prst="roundRect">
            <a:avLst>
              <a:gd fmla="val 16667" name="adj"/>
            </a:avLst>
          </a:prstGeom>
          <a:solidFill>
            <a:srgbClr val="B6D7A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GB" sz="3000" u="none" cap="none" strike="noStrike">
                <a:solidFill>
                  <a:schemeClr val="dk1"/>
                </a:solidFill>
                <a:latin typeface="Calibri"/>
                <a:ea typeface="Calibri"/>
                <a:cs typeface="Calibri"/>
                <a:sym typeface="Calibri"/>
              </a:rPr>
              <a:t>Why are routines  important?</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79" name="Google Shape;279;g1470634c738_0_1634"/>
          <p:cNvSpPr/>
          <p:nvPr/>
        </p:nvSpPr>
        <p:spPr>
          <a:xfrm>
            <a:off x="4628825" y="1335450"/>
            <a:ext cx="7439400" cy="5319000"/>
          </a:xfrm>
          <a:prstGeom prst="roundRect">
            <a:avLst>
              <a:gd fmla="val 16667" name="adj"/>
            </a:avLst>
          </a:prstGeom>
          <a:solidFill>
            <a:srgbClr val="B6D7A8"/>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Arial"/>
              <a:buNone/>
            </a:pPr>
            <a:r>
              <a:rPr b="1" i="0" lang="en-GB" sz="3200" u="none" cap="none" strike="noStrike">
                <a:solidFill>
                  <a:schemeClr val="dk1"/>
                </a:solidFill>
                <a:latin typeface="Calibri"/>
                <a:ea typeface="Calibri"/>
                <a:cs typeface="Calibri"/>
                <a:sym typeface="Calibri"/>
              </a:rPr>
              <a:t>How can you support your child with this?</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GB" sz="3100" u="none" cap="none" strike="noStrike">
                <a:solidFill>
                  <a:schemeClr val="dk1"/>
                </a:solidFill>
                <a:latin typeface="Calibri"/>
                <a:ea typeface="Calibri"/>
                <a:cs typeface="Calibri"/>
                <a:sym typeface="Calibri"/>
              </a:rPr>
              <a:t>Routines to keep going at home:</a:t>
            </a:r>
            <a:endParaRPr b="0" i="0" sz="3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3100" u="none" cap="none" strike="noStrike">
                <a:solidFill>
                  <a:schemeClr val="dk1"/>
                </a:solidFill>
                <a:latin typeface="Calibri"/>
                <a:ea typeface="Calibri"/>
                <a:cs typeface="Calibri"/>
                <a:sym typeface="Calibri"/>
              </a:rPr>
              <a:t> </a:t>
            </a:r>
            <a:endParaRPr b="0" i="0" sz="3100" u="none" cap="none" strike="noStrike">
              <a:solidFill>
                <a:schemeClr val="dk1"/>
              </a:solidFill>
              <a:latin typeface="Calibri"/>
              <a:ea typeface="Calibri"/>
              <a:cs typeface="Calibri"/>
              <a:sym typeface="Calibri"/>
            </a:endParaRPr>
          </a:p>
          <a:p>
            <a:pPr indent="-196850" lvl="1"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Calibri"/>
                <a:ea typeface="Calibri"/>
                <a:cs typeface="Calibri"/>
                <a:sym typeface="Calibri"/>
              </a:rPr>
              <a:t> The time to get ready in the morning</a:t>
            </a:r>
            <a:endParaRPr b="0" i="0" sz="3100" u="none" cap="none" strike="noStrike">
              <a:solidFill>
                <a:srgbClr val="000000"/>
              </a:solidFill>
              <a:latin typeface="Arial"/>
              <a:ea typeface="Arial"/>
              <a:cs typeface="Arial"/>
              <a:sym typeface="Arial"/>
            </a:endParaRPr>
          </a:p>
          <a:p>
            <a:pPr indent="-196850" lvl="1"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Calibri"/>
                <a:ea typeface="Calibri"/>
                <a:cs typeface="Calibri"/>
                <a:sym typeface="Calibri"/>
              </a:rPr>
              <a:t> Bath times, mealtimes and bedtimes</a:t>
            </a:r>
            <a:endParaRPr b="0" i="0" sz="3100" u="none" cap="none" strike="noStrike">
              <a:solidFill>
                <a:srgbClr val="000000"/>
              </a:solidFill>
              <a:latin typeface="Arial"/>
              <a:ea typeface="Arial"/>
              <a:cs typeface="Arial"/>
              <a:sym typeface="Arial"/>
            </a:endParaRPr>
          </a:p>
          <a:p>
            <a:pPr indent="-196850" lvl="1" marL="457200" marR="0" rtl="0" algn="l">
              <a:lnSpc>
                <a:spcPct val="100000"/>
              </a:lnSpc>
              <a:spcBef>
                <a:spcPts val="0"/>
              </a:spcBef>
              <a:spcAft>
                <a:spcPts val="0"/>
              </a:spcAft>
              <a:buClr>
                <a:schemeClr val="dk1"/>
              </a:buClr>
              <a:buSzPts val="3100"/>
              <a:buFont typeface="Arial"/>
              <a:buChar char="•"/>
            </a:pPr>
            <a:r>
              <a:rPr b="0" i="0" lang="en-GB" sz="3100" u="none" cap="none" strike="noStrike">
                <a:solidFill>
                  <a:schemeClr val="dk1"/>
                </a:solidFill>
                <a:latin typeface="Calibri"/>
                <a:ea typeface="Calibri"/>
                <a:cs typeface="Calibri"/>
                <a:sym typeface="Calibri"/>
              </a:rPr>
              <a:t> Play time, reading, family time and outdoor play</a:t>
            </a:r>
            <a:endParaRPr b="0" i="0" sz="3100" u="none" cap="none" strike="noStrike">
              <a:solidFill>
                <a:schemeClr val="dk1"/>
              </a:solidFill>
              <a:latin typeface="Calibri"/>
              <a:ea typeface="Calibri"/>
              <a:cs typeface="Calibri"/>
              <a:sym typeface="Calibri"/>
            </a:endParaRPr>
          </a:p>
          <a:p>
            <a:pPr indent="-196850" lvl="1" marL="457200" marR="0" rtl="0" algn="l">
              <a:lnSpc>
                <a:spcPct val="100000"/>
              </a:lnSpc>
              <a:spcBef>
                <a:spcPts val="0"/>
              </a:spcBef>
              <a:spcAft>
                <a:spcPts val="0"/>
              </a:spcAft>
              <a:buClr>
                <a:schemeClr val="dk1"/>
              </a:buClr>
              <a:buSzPts val="3100"/>
              <a:buFont typeface="Calibri"/>
              <a:buChar char="•"/>
            </a:pPr>
            <a:r>
              <a:rPr b="0" i="0" lang="en-GB" sz="3100" u="none" cap="none" strike="noStrike">
                <a:solidFill>
                  <a:schemeClr val="dk1"/>
                </a:solidFill>
                <a:latin typeface="Calibri"/>
                <a:ea typeface="Calibri"/>
                <a:cs typeface="Calibri"/>
                <a:sym typeface="Calibri"/>
              </a:rPr>
              <a:t> ‘Family rules’</a:t>
            </a:r>
            <a:endParaRPr b="0" i="0" sz="31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470634c738_0_1729"/>
          <p:cNvSpPr/>
          <p:nvPr/>
        </p:nvSpPr>
        <p:spPr>
          <a:xfrm>
            <a:off x="294728" y="2016174"/>
            <a:ext cx="3250800" cy="36819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3200" u="none" cap="none" strike="noStrike">
                <a:solidFill>
                  <a:schemeClr val="lt1"/>
                </a:solidFill>
                <a:latin typeface="Calibri"/>
                <a:ea typeface="Calibri"/>
                <a:cs typeface="Calibri"/>
                <a:sym typeface="Calibri"/>
              </a:rPr>
              <a:t>Promoting relationships and a secure base is important </a:t>
            </a:r>
            <a:endParaRPr b="0" i="0" sz="3200" u="none" cap="none" strike="noStrike">
              <a:solidFill>
                <a:schemeClr val="lt1"/>
              </a:solidFill>
              <a:latin typeface="Calibri"/>
              <a:ea typeface="Calibri"/>
              <a:cs typeface="Calibri"/>
              <a:sym typeface="Calibri"/>
            </a:endParaRPr>
          </a:p>
        </p:txBody>
      </p:sp>
      <p:sp>
        <p:nvSpPr>
          <p:cNvPr id="285" name="Google Shape;285;g1470634c738_0_1729"/>
          <p:cNvSpPr/>
          <p:nvPr/>
        </p:nvSpPr>
        <p:spPr>
          <a:xfrm>
            <a:off x="7927825" y="2016175"/>
            <a:ext cx="3250800" cy="36819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3100" u="none" cap="none" strike="noStrike">
                <a:solidFill>
                  <a:schemeClr val="lt1"/>
                </a:solidFill>
                <a:latin typeface="Calibri"/>
                <a:ea typeface="Calibri"/>
                <a:cs typeface="Calibri"/>
                <a:sym typeface="Calibri"/>
              </a:rPr>
              <a:t>Important themes that support this transition can work across school and home</a:t>
            </a:r>
            <a:endParaRPr b="0" i="0" sz="3100" u="none" cap="none" strike="noStrike">
              <a:solidFill>
                <a:schemeClr val="lt1"/>
              </a:solidFill>
              <a:latin typeface="Calibri"/>
              <a:ea typeface="Calibri"/>
              <a:cs typeface="Calibri"/>
              <a:sym typeface="Calibri"/>
            </a:endParaRPr>
          </a:p>
        </p:txBody>
      </p:sp>
      <p:sp>
        <p:nvSpPr>
          <p:cNvPr id="286" name="Google Shape;286;g1470634c738_0_1729"/>
          <p:cNvSpPr/>
          <p:nvPr/>
        </p:nvSpPr>
        <p:spPr>
          <a:xfrm>
            <a:off x="4111275" y="2016175"/>
            <a:ext cx="3250800" cy="368190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3200" u="none" cap="none" strike="noStrike">
                <a:solidFill>
                  <a:schemeClr val="lt1"/>
                </a:solidFill>
                <a:latin typeface="Calibri"/>
                <a:ea typeface="Calibri"/>
                <a:cs typeface="Calibri"/>
                <a:sym typeface="Calibri"/>
              </a:rPr>
              <a:t>Effective learning happens when children feel safe and settled</a:t>
            </a:r>
            <a:endParaRPr b="0" i="0" sz="3200" u="none" cap="none" strike="noStrike">
              <a:solidFill>
                <a:schemeClr val="lt1"/>
              </a:solidFill>
              <a:latin typeface="Calibri"/>
              <a:ea typeface="Calibri"/>
              <a:cs typeface="Calibri"/>
              <a:sym typeface="Calibri"/>
            </a:endParaRPr>
          </a:p>
        </p:txBody>
      </p:sp>
      <p:sp>
        <p:nvSpPr>
          <p:cNvPr id="287" name="Google Shape;287;g1470634c738_0_1729"/>
          <p:cNvSpPr txBox="1"/>
          <p:nvPr/>
        </p:nvSpPr>
        <p:spPr>
          <a:xfrm>
            <a:off x="1298554" y="679549"/>
            <a:ext cx="91440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400"/>
              <a:buFont typeface="Arial"/>
              <a:buNone/>
            </a:pPr>
            <a:r>
              <a:rPr b="1" i="0" lang="en-GB" sz="4400" u="none" cap="none" strike="noStrike">
                <a:solidFill>
                  <a:srgbClr val="47434F"/>
                </a:solidFill>
                <a:latin typeface="Calibri"/>
                <a:ea typeface="Calibri"/>
                <a:cs typeface="Calibri"/>
                <a:sym typeface="Calibri"/>
              </a:rPr>
              <a:t>Take home messages:</a:t>
            </a:r>
            <a:endParaRPr b="1" i="0" sz="4400" u="none" cap="none" strike="noStrike">
              <a:solidFill>
                <a:srgbClr val="47434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470634c738_0_1824"/>
          <p:cNvSpPr txBox="1"/>
          <p:nvPr/>
        </p:nvSpPr>
        <p:spPr>
          <a:xfrm>
            <a:off x="2494384" y="428031"/>
            <a:ext cx="7091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Calibri"/>
                <a:ea typeface="Calibri"/>
                <a:cs typeface="Calibri"/>
                <a:sym typeface="Calibri"/>
              </a:rPr>
              <a:t>Resources:</a:t>
            </a:r>
            <a:endParaRPr b="1" i="0" sz="3600" u="none" cap="none" strike="noStrike">
              <a:solidFill>
                <a:schemeClr val="dk1"/>
              </a:solidFill>
              <a:latin typeface="Calibri"/>
              <a:ea typeface="Calibri"/>
              <a:cs typeface="Calibri"/>
              <a:sym typeface="Calibri"/>
            </a:endParaRPr>
          </a:p>
        </p:txBody>
      </p:sp>
      <p:pic>
        <p:nvPicPr>
          <p:cNvPr id="293" name="Google Shape;293;g1470634c738_0_1824"/>
          <p:cNvPicPr preferRelativeResize="0"/>
          <p:nvPr/>
        </p:nvPicPr>
        <p:blipFill rotWithShape="1">
          <a:blip r:embed="rId3">
            <a:alphaModFix/>
          </a:blip>
          <a:srcRect b="0" l="0" r="0" t="0"/>
          <a:stretch/>
        </p:blipFill>
        <p:spPr>
          <a:xfrm>
            <a:off x="5627811" y="1439917"/>
            <a:ext cx="1022675" cy="1494275"/>
          </a:xfrm>
          <a:prstGeom prst="rect">
            <a:avLst/>
          </a:prstGeom>
          <a:noFill/>
          <a:ln>
            <a:noFill/>
          </a:ln>
        </p:spPr>
      </p:pic>
      <p:pic>
        <p:nvPicPr>
          <p:cNvPr descr="https://images-na.ssl-images-amazon.com/images/I/519R5yzo0PL._SY498_BO1,204,203,200_.jpg" id="294" name="Google Shape;294;g1470634c738_0_1824"/>
          <p:cNvPicPr preferRelativeResize="0"/>
          <p:nvPr/>
        </p:nvPicPr>
        <p:blipFill rotWithShape="1">
          <a:blip r:embed="rId4">
            <a:alphaModFix/>
          </a:blip>
          <a:srcRect b="0" l="0" r="0" t="0"/>
          <a:stretch/>
        </p:blipFill>
        <p:spPr>
          <a:xfrm>
            <a:off x="7570449" y="3838476"/>
            <a:ext cx="2435325" cy="2435275"/>
          </a:xfrm>
          <a:prstGeom prst="rect">
            <a:avLst/>
          </a:prstGeom>
          <a:noFill/>
          <a:ln>
            <a:noFill/>
          </a:ln>
        </p:spPr>
      </p:pic>
      <p:pic>
        <p:nvPicPr>
          <p:cNvPr descr="https://images-na.ssl-images-amazon.com/images/I/41qIXQjL4LL._SY496_BO1,204,203,200_.jpg" id="295" name="Google Shape;295;g1470634c738_0_1824"/>
          <p:cNvPicPr preferRelativeResize="0"/>
          <p:nvPr/>
        </p:nvPicPr>
        <p:blipFill rotWithShape="1">
          <a:blip r:embed="rId5">
            <a:alphaModFix/>
          </a:blip>
          <a:srcRect b="0" l="0" r="0" t="0"/>
          <a:stretch/>
        </p:blipFill>
        <p:spPr>
          <a:xfrm>
            <a:off x="489899" y="640062"/>
            <a:ext cx="2303675" cy="2294450"/>
          </a:xfrm>
          <a:prstGeom prst="rect">
            <a:avLst/>
          </a:prstGeom>
          <a:noFill/>
          <a:ln cap="flat" cmpd="sng" w="9525">
            <a:solidFill>
              <a:srgbClr val="000000"/>
            </a:solidFill>
            <a:prstDash val="solid"/>
            <a:round/>
            <a:headEnd len="sm" w="sm" type="none"/>
            <a:tailEnd len="sm" w="sm" type="none"/>
          </a:ln>
        </p:spPr>
      </p:pic>
      <p:pic>
        <p:nvPicPr>
          <p:cNvPr id="296" name="Google Shape;296;g1470634c738_0_1824"/>
          <p:cNvPicPr preferRelativeResize="0"/>
          <p:nvPr/>
        </p:nvPicPr>
        <p:blipFill rotWithShape="1">
          <a:blip r:embed="rId6">
            <a:alphaModFix/>
          </a:blip>
          <a:srcRect b="0" l="0" r="0" t="0"/>
          <a:stretch/>
        </p:blipFill>
        <p:spPr>
          <a:xfrm>
            <a:off x="9352325" y="640050"/>
            <a:ext cx="2089000" cy="2710350"/>
          </a:xfrm>
          <a:prstGeom prst="rect">
            <a:avLst/>
          </a:prstGeom>
          <a:noFill/>
          <a:ln>
            <a:noFill/>
          </a:ln>
        </p:spPr>
      </p:pic>
      <p:pic>
        <p:nvPicPr>
          <p:cNvPr id="297" name="Google Shape;297;g1470634c738_0_1824"/>
          <p:cNvPicPr preferRelativeResize="0"/>
          <p:nvPr/>
        </p:nvPicPr>
        <p:blipFill rotWithShape="1">
          <a:blip r:embed="rId7">
            <a:alphaModFix/>
          </a:blip>
          <a:srcRect b="0" l="0" r="0" t="0"/>
          <a:stretch/>
        </p:blipFill>
        <p:spPr>
          <a:xfrm>
            <a:off x="1302762" y="3416781"/>
            <a:ext cx="2130425" cy="2204619"/>
          </a:xfrm>
          <a:prstGeom prst="rect">
            <a:avLst/>
          </a:prstGeom>
          <a:noFill/>
          <a:ln cap="flat" cmpd="sng" w="9525">
            <a:solidFill>
              <a:srgbClr val="000000"/>
            </a:solidFill>
            <a:prstDash val="solid"/>
            <a:round/>
            <a:headEnd len="sm" w="sm" type="none"/>
            <a:tailEnd len="sm" w="sm" type="none"/>
          </a:ln>
        </p:spPr>
      </p:pic>
      <p:pic>
        <p:nvPicPr>
          <p:cNvPr id="298" name="Google Shape;298;g1470634c738_0_1824"/>
          <p:cNvPicPr preferRelativeResize="0"/>
          <p:nvPr/>
        </p:nvPicPr>
        <p:blipFill rotWithShape="1">
          <a:blip r:embed="rId8">
            <a:alphaModFix/>
          </a:blip>
          <a:srcRect b="0" l="0" r="0" t="0"/>
          <a:stretch/>
        </p:blipFill>
        <p:spPr>
          <a:xfrm>
            <a:off x="4003752" y="4118374"/>
            <a:ext cx="2435325" cy="2376481"/>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Have a kiddo who is trying to be more independent? Help him learn to put on his coat all by himself with the fun and easy “toddler coat flip!” &#10;&#10;The toddler coat flip may seem like just a silly little nothing but it’s actually a great way to help your kiddo learn a new skill. Plus, it’s fun! :) &#10;&#10;The little man and I enjoy coming up with interesting ways to do mundane tasks (like put on your coat). We also like creating fun and frugal indoor activities to occupy us on raining days. Here are just some of the indoor activities for toddlers we’ve discovered: https://www.freebiefindingmom.com/25-fun-indoor-activities-toddlers/&#10;&#10;For more inspiration, be sure to check out my “Activities for Kids” Pinterest board: https://www.pinterest.com/freebfindingmom/activities-for-kids/" id="304" name="Google Shape;304;g14bb08e0431_0_5" title="The Preschool Coat Flip">
            <a:hlinkClick r:id="rId3"/>
          </p:cNvPr>
          <p:cNvPicPr preferRelativeResize="0"/>
          <p:nvPr/>
        </p:nvPicPr>
        <p:blipFill rotWithShape="1">
          <a:blip r:embed="rId4">
            <a:alphaModFix/>
          </a:blip>
          <a:srcRect b="0" l="0" r="0" t="0"/>
          <a:stretch/>
        </p:blipFill>
        <p:spPr>
          <a:xfrm>
            <a:off x="1175400" y="0"/>
            <a:ext cx="8940800" cy="670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38be95587d_0_59"/>
          <p:cNvSpPr txBox="1"/>
          <p:nvPr/>
        </p:nvSpPr>
        <p:spPr>
          <a:xfrm>
            <a:off x="2945013" y="1536923"/>
            <a:ext cx="63723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00"/>
              <a:buFont typeface="Arial"/>
              <a:buNone/>
            </a:pPr>
            <a:r>
              <a:rPr b="0" i="0" lang="en-GB" sz="3300" u="none" cap="none" strike="noStrike">
                <a:solidFill>
                  <a:schemeClr val="dk1"/>
                </a:solidFill>
                <a:latin typeface="Calibri"/>
                <a:ea typeface="Calibri"/>
                <a:cs typeface="Calibri"/>
                <a:sym typeface="Calibri"/>
              </a:rPr>
              <a:t>Questions - Ideas - Feedback</a:t>
            </a:r>
            <a:endParaRPr b="0" i="0" sz="1800" u="none" cap="none" strike="noStrike">
              <a:solidFill>
                <a:schemeClr val="dk1"/>
              </a:solidFill>
              <a:latin typeface="Calibri"/>
              <a:ea typeface="Calibri"/>
              <a:cs typeface="Calibri"/>
              <a:sym typeface="Calibri"/>
            </a:endParaRPr>
          </a:p>
        </p:txBody>
      </p:sp>
      <p:pic>
        <p:nvPicPr>
          <p:cNvPr id="311" name="Google Shape;311;g138be95587d_0_59"/>
          <p:cNvPicPr preferRelativeResize="0"/>
          <p:nvPr/>
        </p:nvPicPr>
        <p:blipFill rotWithShape="1">
          <a:blip r:embed="rId3">
            <a:alphaModFix/>
          </a:blip>
          <a:srcRect b="0" l="0" r="0" t="0"/>
          <a:stretch/>
        </p:blipFill>
        <p:spPr>
          <a:xfrm>
            <a:off x="3979069" y="2202252"/>
            <a:ext cx="933450" cy="2257425"/>
          </a:xfrm>
          <a:prstGeom prst="rect">
            <a:avLst/>
          </a:prstGeom>
          <a:noFill/>
          <a:ln>
            <a:noFill/>
          </a:ln>
        </p:spPr>
      </p:pic>
      <p:pic>
        <p:nvPicPr>
          <p:cNvPr id="312" name="Google Shape;312;g138be95587d_0_59"/>
          <p:cNvPicPr preferRelativeResize="0"/>
          <p:nvPr/>
        </p:nvPicPr>
        <p:blipFill rotWithShape="1">
          <a:blip r:embed="rId4">
            <a:alphaModFix/>
          </a:blip>
          <a:srcRect b="0" l="0" r="0" t="0"/>
          <a:stretch/>
        </p:blipFill>
        <p:spPr>
          <a:xfrm>
            <a:off x="7030700" y="2329880"/>
            <a:ext cx="1228725" cy="2206229"/>
          </a:xfrm>
          <a:prstGeom prst="rect">
            <a:avLst/>
          </a:prstGeom>
          <a:noFill/>
          <a:ln>
            <a:noFill/>
          </a:ln>
        </p:spPr>
      </p:pic>
      <p:pic>
        <p:nvPicPr>
          <p:cNvPr id="313" name="Google Shape;313;g138be95587d_0_59"/>
          <p:cNvPicPr preferRelativeResize="0"/>
          <p:nvPr/>
        </p:nvPicPr>
        <p:blipFill rotWithShape="1">
          <a:blip r:embed="rId5">
            <a:alphaModFix/>
          </a:blip>
          <a:srcRect b="0" l="0" r="0" t="0"/>
          <a:stretch/>
        </p:blipFill>
        <p:spPr>
          <a:xfrm>
            <a:off x="5510213" y="2113186"/>
            <a:ext cx="1241822" cy="2422922"/>
          </a:xfrm>
          <a:prstGeom prst="rect">
            <a:avLst/>
          </a:prstGeom>
          <a:noFill/>
          <a:ln>
            <a:noFill/>
          </a:ln>
        </p:spPr>
      </p:pic>
      <p:sp>
        <p:nvSpPr>
          <p:cNvPr id="314" name="Google Shape;314;g138be95587d_0_59"/>
          <p:cNvSpPr txBox="1"/>
          <p:nvPr/>
        </p:nvSpPr>
        <p:spPr>
          <a:xfrm>
            <a:off x="2945013" y="4536109"/>
            <a:ext cx="637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38e22f294c_1_101"/>
          <p:cNvSpPr/>
          <p:nvPr/>
        </p:nvSpPr>
        <p:spPr>
          <a:xfrm>
            <a:off x="1626700" y="1625500"/>
            <a:ext cx="8968500" cy="43200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406400" lvl="0" marL="457200" marR="0" rtl="0" algn="l">
              <a:lnSpc>
                <a:spcPct val="100000"/>
              </a:lnSpc>
              <a:spcBef>
                <a:spcPts val="100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An Education Wellbeing Practitioner offering 1-1 brief guided self-help interventions for parents of children with mild to moderate anxiety or behaviour difficulties</a:t>
            </a:r>
            <a:endParaRPr b="0" i="0" sz="2800" u="none" cap="none" strike="noStrike">
              <a:solidFill>
                <a:schemeClr val="dk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Offering Art and Music Therapy</a:t>
            </a:r>
            <a:endParaRPr b="0" i="0" sz="2800" u="none" cap="none" strike="noStrike">
              <a:solidFill>
                <a:schemeClr val="dk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Group-work and workshops with groups of children </a:t>
            </a:r>
            <a:endParaRPr b="0" i="0" sz="2800" u="none" cap="none" strike="noStrike">
              <a:solidFill>
                <a:schemeClr val="dk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Workshops for parents and school staff </a:t>
            </a:r>
            <a:endParaRPr b="0" i="0" sz="2800" u="none" cap="none" strike="noStrike">
              <a:solidFill>
                <a:schemeClr val="dk1"/>
              </a:solidFill>
              <a:latin typeface="Calibri"/>
              <a:ea typeface="Calibri"/>
              <a:cs typeface="Calibri"/>
              <a:sym typeface="Calibri"/>
            </a:endParaRPr>
          </a:p>
        </p:txBody>
      </p:sp>
      <p:sp>
        <p:nvSpPr>
          <p:cNvPr id="130" name="Google Shape;130;g138e22f294c_1_101"/>
          <p:cNvSpPr/>
          <p:nvPr/>
        </p:nvSpPr>
        <p:spPr>
          <a:xfrm>
            <a:off x="1746350" y="407550"/>
            <a:ext cx="8848800" cy="881700"/>
          </a:xfrm>
          <a:prstGeom prst="roundRect">
            <a:avLst>
              <a:gd fmla="val 16667" name="adj"/>
            </a:avLst>
          </a:prstGeom>
          <a:solidFill>
            <a:schemeClr val="lt1"/>
          </a:solid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What might this look like in my child’s school?</a:t>
            </a:r>
            <a:endParaRPr b="0" i="0" sz="3600" u="none" cap="none" strike="noStrike">
              <a:solidFill>
                <a:schemeClr val="dk1"/>
              </a:solidFill>
              <a:latin typeface="Calibri"/>
              <a:ea typeface="Calibri"/>
              <a:cs typeface="Calibri"/>
              <a:sym typeface="Calibri"/>
            </a:endParaRPr>
          </a:p>
        </p:txBody>
      </p:sp>
      <p:sp>
        <p:nvSpPr>
          <p:cNvPr id="131" name="Google Shape;131;g138e22f294c_1_101"/>
          <p:cNvSpPr/>
          <p:nvPr/>
        </p:nvSpPr>
        <p:spPr>
          <a:xfrm>
            <a:off x="8893800" y="4585675"/>
            <a:ext cx="3298212" cy="2206332"/>
          </a:xfrm>
          <a:prstGeom prst="cloud">
            <a:avLst/>
          </a:prstGeom>
          <a:solidFill>
            <a:schemeClr val="lt1"/>
          </a:solidFill>
          <a:ln cap="flat" cmpd="sng" w="12700">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Arial"/>
                <a:ea typeface="Arial"/>
                <a:cs typeface="Arial"/>
                <a:sym typeface="Arial"/>
              </a:rPr>
              <a:t>For more information, speak to your class teacher or the school’s Mental Health Lead</a:t>
            </a:r>
            <a:endParaRPr b="1" i="0" sz="17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38be95587d_0_112"/>
          <p:cNvSpPr/>
          <p:nvPr/>
        </p:nvSpPr>
        <p:spPr>
          <a:xfrm>
            <a:off x="3848727" y="2316127"/>
            <a:ext cx="2772900" cy="28761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Building relationships and security in school</a:t>
            </a:r>
            <a:endParaRPr b="0" i="0" sz="2400" u="none" cap="none" strike="noStrike">
              <a:solidFill>
                <a:schemeClr val="lt1"/>
              </a:solidFill>
              <a:latin typeface="Calibri"/>
              <a:ea typeface="Calibri"/>
              <a:cs typeface="Calibri"/>
              <a:sym typeface="Calibri"/>
            </a:endParaRPr>
          </a:p>
        </p:txBody>
      </p:sp>
      <p:pic>
        <p:nvPicPr>
          <p:cNvPr id="138" name="Google Shape;138;g138be95587d_0_112"/>
          <p:cNvPicPr preferRelativeResize="0"/>
          <p:nvPr/>
        </p:nvPicPr>
        <p:blipFill rotWithShape="1">
          <a:blip r:embed="rId3">
            <a:alphaModFix/>
          </a:blip>
          <a:srcRect b="0" l="0" r="0" t="0"/>
          <a:stretch/>
        </p:blipFill>
        <p:spPr>
          <a:xfrm>
            <a:off x="1521189" y="4989508"/>
            <a:ext cx="730704" cy="1545657"/>
          </a:xfrm>
          <a:prstGeom prst="rect">
            <a:avLst/>
          </a:prstGeom>
          <a:noFill/>
          <a:ln>
            <a:noFill/>
          </a:ln>
        </p:spPr>
      </p:pic>
      <p:pic>
        <p:nvPicPr>
          <p:cNvPr id="139" name="Google Shape;139;g138be95587d_0_112"/>
          <p:cNvPicPr preferRelativeResize="0"/>
          <p:nvPr/>
        </p:nvPicPr>
        <p:blipFill rotWithShape="1">
          <a:blip r:embed="rId4">
            <a:alphaModFix/>
          </a:blip>
          <a:srcRect b="0" l="0" r="0" t="0"/>
          <a:stretch/>
        </p:blipFill>
        <p:spPr>
          <a:xfrm>
            <a:off x="0" y="4536108"/>
            <a:ext cx="1228725" cy="2206229"/>
          </a:xfrm>
          <a:prstGeom prst="rect">
            <a:avLst/>
          </a:prstGeom>
          <a:noFill/>
          <a:ln>
            <a:noFill/>
          </a:ln>
        </p:spPr>
      </p:pic>
      <p:sp>
        <p:nvSpPr>
          <p:cNvPr id="140" name="Google Shape;140;g138be95587d_0_112"/>
          <p:cNvSpPr txBox="1"/>
          <p:nvPr/>
        </p:nvSpPr>
        <p:spPr>
          <a:xfrm>
            <a:off x="1524004" y="638349"/>
            <a:ext cx="91440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5400"/>
              <a:buFont typeface="Arial"/>
              <a:buNone/>
            </a:pPr>
            <a:r>
              <a:rPr b="1" i="0" lang="en-GB" sz="5400" u="none" cap="none" strike="noStrike">
                <a:solidFill>
                  <a:srgbClr val="47434F"/>
                </a:solidFill>
                <a:latin typeface="Calibri"/>
                <a:ea typeface="Calibri"/>
                <a:cs typeface="Calibri"/>
                <a:sym typeface="Calibri"/>
              </a:rPr>
              <a:t>Aims of the session:</a:t>
            </a:r>
            <a:endParaRPr b="1" i="0" sz="5400" u="none" cap="none" strike="noStrike">
              <a:solidFill>
                <a:srgbClr val="47434F"/>
              </a:solidFill>
              <a:latin typeface="Calibri"/>
              <a:ea typeface="Calibri"/>
              <a:cs typeface="Calibri"/>
              <a:sym typeface="Calibri"/>
            </a:endParaRPr>
          </a:p>
        </p:txBody>
      </p:sp>
      <p:sp>
        <p:nvSpPr>
          <p:cNvPr id="141" name="Google Shape;141;g138be95587d_0_112"/>
          <p:cNvSpPr/>
          <p:nvPr/>
        </p:nvSpPr>
        <p:spPr>
          <a:xfrm>
            <a:off x="7349777" y="2316127"/>
            <a:ext cx="2772900" cy="2876100"/>
          </a:xfrm>
          <a:prstGeom prst="roundRect">
            <a:avLst>
              <a:gd fmla="val 16667" name="adj"/>
            </a:avLst>
          </a:prstGeom>
          <a:solidFill>
            <a:srgbClr val="6AA84F"/>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Recognising that skills developed both at home and in school are transferable</a:t>
            </a:r>
            <a:endParaRPr b="0" i="0" sz="2400" u="none" cap="none" strike="noStrike">
              <a:solidFill>
                <a:schemeClr val="lt1"/>
              </a:solidFill>
              <a:latin typeface="Calibri"/>
              <a:ea typeface="Calibri"/>
              <a:cs typeface="Calibri"/>
              <a:sym typeface="Calibri"/>
            </a:endParaRPr>
          </a:p>
        </p:txBody>
      </p:sp>
      <p:sp>
        <p:nvSpPr>
          <p:cNvPr id="142" name="Google Shape;142;g138be95587d_0_112"/>
          <p:cNvSpPr txBox="1"/>
          <p:nvPr/>
        </p:nvSpPr>
        <p:spPr>
          <a:xfrm>
            <a:off x="369500" y="3226400"/>
            <a:ext cx="3222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We will be thinking about…</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470634c738_0_200"/>
          <p:cNvSpPr txBox="1"/>
          <p:nvPr/>
        </p:nvSpPr>
        <p:spPr>
          <a:xfrm>
            <a:off x="908850" y="462925"/>
            <a:ext cx="103743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5200"/>
              <a:buFont typeface="Arial"/>
              <a:buNone/>
            </a:pPr>
            <a:r>
              <a:rPr b="1" i="0" lang="en-GB" sz="5500" u="none" cap="none" strike="noStrike">
                <a:solidFill>
                  <a:srgbClr val="47434F"/>
                </a:solidFill>
                <a:latin typeface="Calibri"/>
                <a:ea typeface="Calibri"/>
                <a:cs typeface="Calibri"/>
                <a:sym typeface="Calibri"/>
              </a:rPr>
              <a:t>What is school readiness?</a:t>
            </a:r>
            <a:endParaRPr b="1" i="0" sz="5500" u="none" cap="none" strike="noStrike">
              <a:solidFill>
                <a:srgbClr val="47434F"/>
              </a:solidFill>
              <a:latin typeface="Calibri"/>
              <a:ea typeface="Calibri"/>
              <a:cs typeface="Calibri"/>
              <a:sym typeface="Calibri"/>
            </a:endParaRPr>
          </a:p>
        </p:txBody>
      </p:sp>
      <p:sp>
        <p:nvSpPr>
          <p:cNvPr id="149" name="Google Shape;149;g1470634c738_0_200"/>
          <p:cNvSpPr/>
          <p:nvPr/>
        </p:nvSpPr>
        <p:spPr>
          <a:xfrm>
            <a:off x="1307700" y="1612650"/>
            <a:ext cx="10279500" cy="4367700"/>
          </a:xfrm>
          <a:prstGeom prst="roundRect">
            <a:avLst>
              <a:gd fmla="val 16667" name="adj"/>
            </a:avLst>
          </a:prstGeom>
          <a:solidFill>
            <a:srgbClr val="FFE599"/>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b="0" i="0" lang="en-GB" sz="2700" u="none" cap="none" strike="noStrike">
                <a:solidFill>
                  <a:srgbClr val="000000"/>
                </a:solidFill>
                <a:latin typeface="Calibri"/>
                <a:ea typeface="Calibri"/>
                <a:cs typeface="Calibri"/>
                <a:sym typeface="Calibri"/>
              </a:rPr>
              <a:t>Children who are ‘school ready’ have:</a:t>
            </a:r>
            <a:endParaRPr b="0" i="0" sz="2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400" u="none" cap="none" strike="noStrike">
              <a:solidFill>
                <a:srgbClr val="000000"/>
              </a:solidFill>
              <a:latin typeface="Calibri"/>
              <a:ea typeface="Calibri"/>
              <a:cs typeface="Calibri"/>
              <a:sym typeface="Calibri"/>
            </a:endParaRPr>
          </a:p>
          <a:p>
            <a:pPr indent="-361950" lvl="1" marL="800100" marR="0" rtl="0" algn="l">
              <a:lnSpc>
                <a:spcPct val="150000"/>
              </a:lnSpc>
              <a:spcBef>
                <a:spcPts val="0"/>
              </a:spcBef>
              <a:spcAft>
                <a:spcPts val="0"/>
              </a:spcAft>
              <a:buClr>
                <a:schemeClr val="dk1"/>
              </a:buClr>
              <a:buSzPts val="2700"/>
              <a:buFont typeface="Calibri"/>
              <a:buChar char="•"/>
            </a:pPr>
            <a:r>
              <a:rPr b="0" i="0" lang="en-GB" sz="2700" u="none" cap="none" strike="noStrike">
                <a:solidFill>
                  <a:schemeClr val="dk1"/>
                </a:solidFill>
                <a:latin typeface="Calibri"/>
                <a:ea typeface="Calibri"/>
                <a:cs typeface="Calibri"/>
                <a:sym typeface="Calibri"/>
              </a:rPr>
              <a:t>the ability to</a:t>
            </a:r>
            <a:r>
              <a:rPr b="1" i="0" lang="en-GB" sz="2700" u="none" cap="none" strike="noStrike">
                <a:solidFill>
                  <a:schemeClr val="dk1"/>
                </a:solidFill>
                <a:latin typeface="Calibri"/>
                <a:ea typeface="Calibri"/>
                <a:cs typeface="Calibri"/>
                <a:sym typeface="Calibri"/>
              </a:rPr>
              <a:t> cope </a:t>
            </a:r>
            <a:r>
              <a:rPr b="0" i="0" lang="en-GB" sz="2700" u="none" cap="none" strike="noStrike">
                <a:solidFill>
                  <a:schemeClr val="dk1"/>
                </a:solidFill>
                <a:latin typeface="Calibri"/>
                <a:ea typeface="Calibri"/>
                <a:cs typeface="Calibri"/>
                <a:sym typeface="Calibri"/>
              </a:rPr>
              <a:t>emotionally with being separated from parents and carers</a:t>
            </a:r>
            <a:endParaRPr b="0" i="0" sz="1700" u="none" cap="none" strike="noStrike">
              <a:solidFill>
                <a:srgbClr val="000000"/>
              </a:solidFill>
              <a:latin typeface="Calibri"/>
              <a:ea typeface="Calibri"/>
              <a:cs typeface="Calibri"/>
              <a:sym typeface="Calibri"/>
            </a:endParaRPr>
          </a:p>
          <a:p>
            <a:pPr indent="-361950" lvl="1" marL="800100" marR="0" rtl="0" algn="l">
              <a:lnSpc>
                <a:spcPct val="150000"/>
              </a:lnSpc>
              <a:spcBef>
                <a:spcPts val="0"/>
              </a:spcBef>
              <a:spcAft>
                <a:spcPts val="0"/>
              </a:spcAft>
              <a:buClr>
                <a:schemeClr val="dk1"/>
              </a:buClr>
              <a:buSzPts val="2700"/>
              <a:buFont typeface="Calibri"/>
              <a:buChar char="•"/>
            </a:pPr>
            <a:r>
              <a:rPr b="0" i="0" lang="en-GB" sz="2700" u="none" cap="none" strike="noStrike">
                <a:solidFill>
                  <a:schemeClr val="dk1"/>
                </a:solidFill>
                <a:latin typeface="Calibri"/>
                <a:ea typeface="Calibri"/>
                <a:cs typeface="Calibri"/>
                <a:sym typeface="Calibri"/>
              </a:rPr>
              <a:t>relative </a:t>
            </a:r>
            <a:r>
              <a:rPr b="1" i="0" lang="en-GB" sz="2700" u="none" cap="none" strike="noStrike">
                <a:solidFill>
                  <a:schemeClr val="dk1"/>
                </a:solidFill>
                <a:latin typeface="Calibri"/>
                <a:ea typeface="Calibri"/>
                <a:cs typeface="Calibri"/>
                <a:sym typeface="Calibri"/>
              </a:rPr>
              <a:t>independence</a:t>
            </a:r>
            <a:r>
              <a:rPr b="0" i="0" lang="en-GB" sz="2700" u="none" cap="none" strike="noStrike">
                <a:solidFill>
                  <a:schemeClr val="dk1"/>
                </a:solidFill>
                <a:latin typeface="Calibri"/>
                <a:ea typeface="Calibri"/>
                <a:cs typeface="Calibri"/>
                <a:sym typeface="Calibri"/>
              </a:rPr>
              <a:t> in their own personal care</a:t>
            </a:r>
            <a:endParaRPr b="0" i="0" sz="1700" u="none" cap="none" strike="noStrike">
              <a:solidFill>
                <a:srgbClr val="000000"/>
              </a:solidFill>
              <a:latin typeface="Calibri"/>
              <a:ea typeface="Calibri"/>
              <a:cs typeface="Calibri"/>
              <a:sym typeface="Calibri"/>
            </a:endParaRPr>
          </a:p>
          <a:p>
            <a:pPr indent="-361950" lvl="1" marL="800100" marR="0" rtl="0" algn="l">
              <a:lnSpc>
                <a:spcPct val="150000"/>
              </a:lnSpc>
              <a:spcBef>
                <a:spcPts val="0"/>
              </a:spcBef>
              <a:spcAft>
                <a:spcPts val="0"/>
              </a:spcAft>
              <a:buClr>
                <a:schemeClr val="dk1"/>
              </a:buClr>
              <a:buSzPts val="2700"/>
              <a:buFont typeface="Calibri"/>
              <a:buChar char="•"/>
            </a:pPr>
            <a:r>
              <a:rPr b="0" i="0" lang="en-GB" sz="2700" u="none" cap="none" strike="noStrike">
                <a:solidFill>
                  <a:schemeClr val="dk1"/>
                </a:solidFill>
                <a:latin typeface="Calibri"/>
                <a:ea typeface="Calibri"/>
                <a:cs typeface="Calibri"/>
                <a:sym typeface="Calibri"/>
              </a:rPr>
              <a:t>a </a:t>
            </a:r>
            <a:r>
              <a:rPr b="1" i="0" lang="en-GB" sz="2700" u="none" cap="none" strike="noStrike">
                <a:solidFill>
                  <a:schemeClr val="dk1"/>
                </a:solidFill>
                <a:latin typeface="Calibri"/>
                <a:ea typeface="Calibri"/>
                <a:cs typeface="Calibri"/>
                <a:sym typeface="Calibri"/>
              </a:rPr>
              <a:t>curiosity</a:t>
            </a:r>
            <a:r>
              <a:rPr b="0" i="0" lang="en-GB" sz="2700" u="none" cap="none" strike="noStrike">
                <a:solidFill>
                  <a:schemeClr val="dk1"/>
                </a:solidFill>
                <a:latin typeface="Calibri"/>
                <a:ea typeface="Calibri"/>
                <a:cs typeface="Calibri"/>
                <a:sym typeface="Calibri"/>
              </a:rPr>
              <a:t> about the world and a desire to learn</a:t>
            </a:r>
            <a:endParaRPr b="0" i="0" sz="1700" u="none" cap="none" strike="noStrike">
              <a:solidFill>
                <a:srgbClr val="000000"/>
              </a:solidFill>
              <a:latin typeface="Calibri"/>
              <a:ea typeface="Calibri"/>
              <a:cs typeface="Calibri"/>
              <a:sym typeface="Calibri"/>
            </a:endParaRPr>
          </a:p>
          <a:p>
            <a:pPr indent="-361950" lvl="1" marL="800100" marR="0" rtl="0" algn="l">
              <a:lnSpc>
                <a:spcPct val="150000"/>
              </a:lnSpc>
              <a:spcBef>
                <a:spcPts val="0"/>
              </a:spcBef>
              <a:spcAft>
                <a:spcPts val="0"/>
              </a:spcAft>
              <a:buClr>
                <a:schemeClr val="dk1"/>
              </a:buClr>
              <a:buSzPts val="2700"/>
              <a:buFont typeface="Calibri"/>
              <a:buChar char="•"/>
            </a:pPr>
            <a:r>
              <a:rPr b="0" i="0" lang="en-GB" sz="2700" u="none" cap="none" strike="noStrike">
                <a:solidFill>
                  <a:schemeClr val="dk1"/>
                </a:solidFill>
                <a:latin typeface="Calibri"/>
                <a:ea typeface="Calibri"/>
                <a:cs typeface="Calibri"/>
                <a:sym typeface="Calibri"/>
              </a:rPr>
              <a:t>strong social skills</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(PACEY, 2015)</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470634c738_0_294"/>
          <p:cNvSpPr txBox="1"/>
          <p:nvPr/>
        </p:nvSpPr>
        <p:spPr>
          <a:xfrm>
            <a:off x="788675" y="295850"/>
            <a:ext cx="104154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5800"/>
              <a:buFont typeface="Arial"/>
              <a:buNone/>
            </a:pPr>
            <a:r>
              <a:rPr b="1" i="0" lang="en-GB" sz="5800" u="none" cap="none" strike="noStrike">
                <a:solidFill>
                  <a:srgbClr val="47434F"/>
                </a:solidFill>
                <a:latin typeface="Calibri"/>
                <a:ea typeface="Calibri"/>
                <a:cs typeface="Calibri"/>
                <a:sym typeface="Calibri"/>
              </a:rPr>
              <a:t>Transition worries and anxiety:</a:t>
            </a:r>
            <a:endParaRPr b="1" i="0" sz="5800" u="none" cap="none" strike="noStrike">
              <a:solidFill>
                <a:srgbClr val="47434F"/>
              </a:solidFill>
              <a:latin typeface="Calibri"/>
              <a:ea typeface="Calibri"/>
              <a:cs typeface="Calibri"/>
              <a:sym typeface="Calibri"/>
            </a:endParaRPr>
          </a:p>
        </p:txBody>
      </p:sp>
      <p:sp>
        <p:nvSpPr>
          <p:cNvPr id="156" name="Google Shape;156;g1470634c738_0_294"/>
          <p:cNvSpPr/>
          <p:nvPr/>
        </p:nvSpPr>
        <p:spPr>
          <a:xfrm>
            <a:off x="1577150" y="1486300"/>
            <a:ext cx="8636700" cy="4400700"/>
          </a:xfrm>
          <a:prstGeom prst="roundRect">
            <a:avLst>
              <a:gd fmla="val 16667" name="adj"/>
            </a:avLst>
          </a:prstGeom>
          <a:solidFill>
            <a:srgbClr val="B6D7A8"/>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Starting school can be an anxious time for both parents and children.</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Calibri"/>
                <a:ea typeface="Calibri"/>
                <a:cs typeface="Calibri"/>
                <a:sym typeface="Calibri"/>
              </a:rPr>
              <a:t>Anxiety impairs the ability to:</a:t>
            </a:r>
            <a:endParaRPr b="0" i="0" sz="30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a:p>
            <a:pPr indent="-393700" lvl="1" marL="8001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take in new information and enjoy learning</a:t>
            </a:r>
            <a:endParaRPr b="0" i="0" sz="3000" u="none" cap="none" strike="noStrike">
              <a:solidFill>
                <a:schemeClr val="dk1"/>
              </a:solidFill>
              <a:latin typeface="Calibri"/>
              <a:ea typeface="Calibri"/>
              <a:cs typeface="Calibri"/>
              <a:sym typeface="Calibri"/>
            </a:endParaRPr>
          </a:p>
          <a:p>
            <a:pPr indent="-393700" lvl="1" marL="8001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control attention and stay focused on tasks</a:t>
            </a:r>
            <a:endParaRPr b="0" i="0" sz="2200" u="none" cap="none" strike="noStrike">
              <a:solidFill>
                <a:srgbClr val="000000"/>
              </a:solidFill>
              <a:latin typeface="Calibri"/>
              <a:ea typeface="Calibri"/>
              <a:cs typeface="Calibri"/>
              <a:sym typeface="Calibri"/>
            </a:endParaRPr>
          </a:p>
          <a:p>
            <a:pPr indent="-393700" lvl="1" marL="8001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get along with other children and adults</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38be95587d_0_40"/>
          <p:cNvSpPr txBox="1"/>
          <p:nvPr/>
        </p:nvSpPr>
        <p:spPr>
          <a:xfrm>
            <a:off x="1298554" y="295838"/>
            <a:ext cx="9144000" cy="713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7300"/>
              <a:buFont typeface="Arial"/>
              <a:buNone/>
            </a:pPr>
            <a:r>
              <a:rPr b="1" i="0" lang="en-GB" sz="7300" u="none" cap="none" strike="noStrike">
                <a:solidFill>
                  <a:srgbClr val="47434F"/>
                </a:solidFill>
                <a:latin typeface="Calibri"/>
                <a:ea typeface="Calibri"/>
                <a:cs typeface="Calibri"/>
                <a:sym typeface="Calibri"/>
              </a:rPr>
              <a:t>    </a:t>
            </a:r>
            <a:r>
              <a:rPr b="1" i="0" lang="en-GB" sz="6700" u="none" cap="none" strike="noStrike">
                <a:solidFill>
                  <a:srgbClr val="47434F"/>
                </a:solidFill>
                <a:latin typeface="Calibri"/>
                <a:ea typeface="Calibri"/>
                <a:cs typeface="Calibri"/>
                <a:sym typeface="Calibri"/>
              </a:rPr>
              <a:t>What can help?</a:t>
            </a:r>
            <a:endParaRPr b="1" i="0" sz="6700" u="none" cap="none" strike="noStrike">
              <a:solidFill>
                <a:srgbClr val="47434F"/>
              </a:solidFill>
              <a:latin typeface="Calibri"/>
              <a:ea typeface="Calibri"/>
              <a:cs typeface="Calibri"/>
              <a:sym typeface="Calibri"/>
            </a:endParaRPr>
          </a:p>
        </p:txBody>
      </p:sp>
      <p:sp>
        <p:nvSpPr>
          <p:cNvPr id="163" name="Google Shape;163;g138be95587d_0_40"/>
          <p:cNvSpPr/>
          <p:nvPr/>
        </p:nvSpPr>
        <p:spPr>
          <a:xfrm>
            <a:off x="2524050" y="1923325"/>
            <a:ext cx="7918500" cy="3337200"/>
          </a:xfrm>
          <a:prstGeom prst="roundRect">
            <a:avLst>
              <a:gd fmla="val 16667" name="adj"/>
            </a:avLst>
          </a:prstGeom>
          <a:solidFill>
            <a:srgbClr val="FFE599"/>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0" i="0" lang="en-GB" sz="5000" u="none" cap="none" strike="noStrike">
                <a:solidFill>
                  <a:schemeClr val="dk1"/>
                </a:solidFill>
                <a:latin typeface="Calibri"/>
                <a:ea typeface="Calibri"/>
                <a:cs typeface="Calibri"/>
                <a:sym typeface="Calibri"/>
              </a:rPr>
              <a:t>…promoting a child’s attachment to school</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534a5aa19d_0_29"/>
          <p:cNvSpPr txBox="1"/>
          <p:nvPr/>
        </p:nvSpPr>
        <p:spPr>
          <a:xfrm>
            <a:off x="1358403" y="729539"/>
            <a:ext cx="91440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500"/>
              <a:buFont typeface="Arial"/>
              <a:buNone/>
            </a:pPr>
            <a:r>
              <a:rPr b="1" i="0" lang="en-GB" sz="5900" u="none" cap="none" strike="noStrike">
                <a:solidFill>
                  <a:srgbClr val="47434F"/>
                </a:solidFill>
                <a:latin typeface="Calibri"/>
                <a:ea typeface="Calibri"/>
                <a:cs typeface="Calibri"/>
                <a:sym typeface="Calibri"/>
              </a:rPr>
              <a:t>What is attachment?</a:t>
            </a:r>
            <a:endParaRPr b="1" i="0" sz="5900" u="none" cap="none" strike="noStrike">
              <a:solidFill>
                <a:srgbClr val="47434F"/>
              </a:solidFill>
              <a:latin typeface="Calibri"/>
              <a:ea typeface="Calibri"/>
              <a:cs typeface="Calibri"/>
              <a:sym typeface="Calibri"/>
            </a:endParaRPr>
          </a:p>
        </p:txBody>
      </p:sp>
      <p:pic>
        <p:nvPicPr>
          <p:cNvPr id="170" name="Google Shape;170;g1534a5aa19d_0_29"/>
          <p:cNvPicPr preferRelativeResize="0"/>
          <p:nvPr/>
        </p:nvPicPr>
        <p:blipFill rotWithShape="1">
          <a:blip r:embed="rId3">
            <a:alphaModFix/>
          </a:blip>
          <a:srcRect b="0" l="0" r="0" t="0"/>
          <a:stretch/>
        </p:blipFill>
        <p:spPr>
          <a:xfrm>
            <a:off x="9751951" y="328657"/>
            <a:ext cx="1885950" cy="2038350"/>
          </a:xfrm>
          <a:prstGeom prst="rect">
            <a:avLst/>
          </a:prstGeom>
          <a:noFill/>
          <a:ln>
            <a:noFill/>
          </a:ln>
        </p:spPr>
      </p:pic>
      <p:pic>
        <p:nvPicPr>
          <p:cNvPr id="171" name="Google Shape;171;g1534a5aa19d_0_29"/>
          <p:cNvPicPr preferRelativeResize="0"/>
          <p:nvPr/>
        </p:nvPicPr>
        <p:blipFill rotWithShape="1">
          <a:blip r:embed="rId4">
            <a:alphaModFix/>
          </a:blip>
          <a:srcRect b="0" l="0" r="0" t="0"/>
          <a:stretch/>
        </p:blipFill>
        <p:spPr>
          <a:xfrm>
            <a:off x="4214525" y="4727052"/>
            <a:ext cx="1054125" cy="1915500"/>
          </a:xfrm>
          <a:prstGeom prst="rect">
            <a:avLst/>
          </a:prstGeom>
          <a:noFill/>
          <a:ln>
            <a:noFill/>
          </a:ln>
        </p:spPr>
      </p:pic>
      <p:pic>
        <p:nvPicPr>
          <p:cNvPr id="172" name="Google Shape;172;g1534a5aa19d_0_29"/>
          <p:cNvPicPr preferRelativeResize="0"/>
          <p:nvPr/>
        </p:nvPicPr>
        <p:blipFill rotWithShape="1">
          <a:blip r:embed="rId5">
            <a:alphaModFix/>
          </a:blip>
          <a:srcRect b="0" l="0" r="0" t="0"/>
          <a:stretch/>
        </p:blipFill>
        <p:spPr>
          <a:xfrm>
            <a:off x="5268650" y="4869146"/>
            <a:ext cx="718825" cy="1773400"/>
          </a:xfrm>
          <a:prstGeom prst="rect">
            <a:avLst/>
          </a:prstGeom>
          <a:noFill/>
          <a:ln>
            <a:noFill/>
          </a:ln>
        </p:spPr>
      </p:pic>
      <p:sp>
        <p:nvSpPr>
          <p:cNvPr id="173" name="Google Shape;173;g1534a5aa19d_0_29"/>
          <p:cNvSpPr/>
          <p:nvPr/>
        </p:nvSpPr>
        <p:spPr>
          <a:xfrm>
            <a:off x="803850" y="2642076"/>
            <a:ext cx="10584300" cy="1915500"/>
          </a:xfrm>
          <a:prstGeom prst="roundRect">
            <a:avLst>
              <a:gd fmla="val 16667" name="adj"/>
            </a:avLst>
          </a:prstGeom>
          <a:solidFill>
            <a:srgbClr val="B6D7A8"/>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600"/>
              <a:buFont typeface="Arial"/>
              <a:buNone/>
            </a:pPr>
            <a:r>
              <a:rPr b="1" i="0" lang="en-GB" sz="3700" u="none" cap="none" strike="noStrike">
                <a:solidFill>
                  <a:schemeClr val="dk1"/>
                </a:solidFill>
                <a:latin typeface="Calibri"/>
                <a:ea typeface="Calibri"/>
                <a:cs typeface="Calibri"/>
                <a:sym typeface="Calibri"/>
              </a:rPr>
              <a:t>The “</a:t>
            </a:r>
            <a:r>
              <a:rPr b="1" i="1" lang="en-GB" sz="3700" u="none" cap="none" strike="noStrike">
                <a:solidFill>
                  <a:schemeClr val="dk1"/>
                </a:solidFill>
                <a:latin typeface="Calibri"/>
                <a:ea typeface="Calibri"/>
                <a:cs typeface="Calibri"/>
                <a:sym typeface="Calibri"/>
              </a:rPr>
              <a:t>lasting psychological connectedness between human beings</a:t>
            </a:r>
            <a:r>
              <a:rPr b="1" i="0" lang="en-GB" sz="3700" u="none" cap="none" strike="noStrike">
                <a:solidFill>
                  <a:schemeClr val="dk1"/>
                </a:solidFill>
                <a:latin typeface="Calibri"/>
                <a:ea typeface="Calibri"/>
                <a:cs typeface="Calibri"/>
                <a:sym typeface="Calibri"/>
              </a:rPr>
              <a:t>”                                       (Bowlby 1969)</a:t>
            </a:r>
            <a:endParaRPr b="0" i="0" sz="3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470634c738_0_388"/>
          <p:cNvSpPr txBox="1"/>
          <p:nvPr/>
        </p:nvSpPr>
        <p:spPr>
          <a:xfrm>
            <a:off x="1631153" y="235539"/>
            <a:ext cx="91440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500"/>
              <a:buFont typeface="Arial"/>
              <a:buNone/>
            </a:pPr>
            <a:r>
              <a:rPr b="1" i="0" lang="en-GB" sz="5400" u="none" cap="none" strike="noStrike">
                <a:solidFill>
                  <a:srgbClr val="47434F"/>
                </a:solidFill>
                <a:latin typeface="Calibri"/>
                <a:ea typeface="Calibri"/>
                <a:cs typeface="Calibri"/>
                <a:sym typeface="Calibri"/>
              </a:rPr>
              <a:t>Attachment and relationships</a:t>
            </a:r>
            <a:endParaRPr b="1" i="0" sz="5400" u="none" cap="none" strike="noStrike">
              <a:solidFill>
                <a:srgbClr val="47434F"/>
              </a:solidFill>
              <a:latin typeface="Calibri"/>
              <a:ea typeface="Calibri"/>
              <a:cs typeface="Calibri"/>
              <a:sym typeface="Calibri"/>
            </a:endParaRPr>
          </a:p>
        </p:txBody>
      </p:sp>
      <p:sp>
        <p:nvSpPr>
          <p:cNvPr id="180" name="Google Shape;180;g1470634c738_0_388"/>
          <p:cNvSpPr/>
          <p:nvPr/>
        </p:nvSpPr>
        <p:spPr>
          <a:xfrm>
            <a:off x="8213800" y="2619400"/>
            <a:ext cx="3491700" cy="2296500"/>
          </a:xfrm>
          <a:prstGeom prst="roundRect">
            <a:avLst>
              <a:gd fmla="val 16667" name="adj"/>
            </a:avLst>
          </a:prstGeom>
          <a:solidFill>
            <a:srgbClr val="FFE599"/>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Calibri"/>
                <a:ea typeface="Calibri"/>
                <a:cs typeface="Calibri"/>
                <a:sym typeface="Calibri"/>
              </a:rPr>
              <a:t>Provides security and safety</a:t>
            </a:r>
            <a:endParaRPr b="1" i="1" sz="4500" u="none" cap="none" strike="noStrike">
              <a:solidFill>
                <a:schemeClr val="dk1"/>
              </a:solidFill>
              <a:latin typeface="Calibri"/>
              <a:ea typeface="Calibri"/>
              <a:cs typeface="Calibri"/>
              <a:sym typeface="Calibri"/>
            </a:endParaRPr>
          </a:p>
        </p:txBody>
      </p:sp>
      <p:sp>
        <p:nvSpPr>
          <p:cNvPr id="181" name="Google Shape;181;g1470634c738_0_388"/>
          <p:cNvSpPr/>
          <p:nvPr/>
        </p:nvSpPr>
        <p:spPr>
          <a:xfrm>
            <a:off x="316050" y="2667850"/>
            <a:ext cx="3342600" cy="2199600"/>
          </a:xfrm>
          <a:prstGeom prst="roundRect">
            <a:avLst>
              <a:gd fmla="val 16667" name="adj"/>
            </a:avLst>
          </a:prstGeom>
          <a:solidFill>
            <a:srgbClr val="FFE599"/>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Co-created</a:t>
            </a:r>
            <a:r>
              <a:rPr b="0" i="0" lang="en-GB" sz="4400" u="none" cap="none" strike="noStrike">
                <a:solidFill>
                  <a:schemeClr val="dk1"/>
                </a:solidFill>
                <a:latin typeface="Calibri"/>
                <a:ea typeface="Calibri"/>
                <a:cs typeface="Calibri"/>
                <a:sym typeface="Calibri"/>
              </a:rPr>
              <a:t> </a:t>
            </a:r>
            <a:endParaRPr b="0" i="0" sz="4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1" sz="2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1" sz="2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600"/>
              <a:buFont typeface="Arial"/>
              <a:buNone/>
            </a:pPr>
            <a:r>
              <a:t/>
            </a:r>
            <a:endParaRPr b="1" i="1" sz="2600" u="none" cap="none" strike="noStrike">
              <a:solidFill>
                <a:schemeClr val="dk1"/>
              </a:solidFill>
              <a:latin typeface="Calibri"/>
              <a:ea typeface="Calibri"/>
              <a:cs typeface="Calibri"/>
              <a:sym typeface="Calibri"/>
            </a:endParaRPr>
          </a:p>
        </p:txBody>
      </p:sp>
      <p:sp>
        <p:nvSpPr>
          <p:cNvPr id="182" name="Google Shape;182;g1470634c738_0_388"/>
          <p:cNvSpPr/>
          <p:nvPr/>
        </p:nvSpPr>
        <p:spPr>
          <a:xfrm>
            <a:off x="4067899" y="2667850"/>
            <a:ext cx="3491700" cy="2199600"/>
          </a:xfrm>
          <a:prstGeom prst="roundRect">
            <a:avLst>
              <a:gd fmla="val 16667" name="adj"/>
            </a:avLst>
          </a:prstGeom>
          <a:solidFill>
            <a:srgbClr val="FFE599"/>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Predictable and consistent </a:t>
            </a:r>
            <a:endParaRPr b="1" i="0" sz="3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600"/>
              <a:buFont typeface="Arial"/>
              <a:buNone/>
            </a:pPr>
            <a:r>
              <a:t/>
            </a:r>
            <a:endParaRPr b="1" i="1" sz="2600" u="none" cap="none" strike="noStrike">
              <a:solidFill>
                <a:schemeClr val="dk1"/>
              </a:solidFill>
              <a:latin typeface="Calibri"/>
              <a:ea typeface="Calibri"/>
              <a:cs typeface="Calibri"/>
              <a:sym typeface="Calibri"/>
            </a:endParaRPr>
          </a:p>
        </p:txBody>
      </p:sp>
      <p:pic>
        <p:nvPicPr>
          <p:cNvPr id="183" name="Google Shape;183;g1470634c738_0_388"/>
          <p:cNvPicPr preferRelativeResize="0"/>
          <p:nvPr/>
        </p:nvPicPr>
        <p:blipFill rotWithShape="1">
          <a:blip r:embed="rId3">
            <a:alphaModFix/>
          </a:blip>
          <a:srcRect b="0" l="0" r="0" t="0"/>
          <a:stretch/>
        </p:blipFill>
        <p:spPr>
          <a:xfrm>
            <a:off x="472850" y="5173600"/>
            <a:ext cx="1249850" cy="1516000"/>
          </a:xfrm>
          <a:prstGeom prst="rect">
            <a:avLst/>
          </a:prstGeom>
          <a:noFill/>
          <a:ln>
            <a:noFill/>
          </a:ln>
        </p:spPr>
      </p:pic>
      <p:sp>
        <p:nvSpPr>
          <p:cNvPr id="184" name="Google Shape;184;g1470634c738_0_388"/>
          <p:cNvSpPr txBox="1"/>
          <p:nvPr/>
        </p:nvSpPr>
        <p:spPr>
          <a:xfrm>
            <a:off x="3523550" y="1548875"/>
            <a:ext cx="5359200" cy="76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200"/>
              <a:buFont typeface="Arial"/>
              <a:buNone/>
            </a:pPr>
            <a:r>
              <a:rPr b="1" i="0" lang="en-GB" sz="4200" u="none" cap="none" strike="noStrike">
                <a:solidFill>
                  <a:srgbClr val="47434F"/>
                </a:solidFill>
                <a:latin typeface="Calibri"/>
                <a:ea typeface="Calibri"/>
                <a:cs typeface="Calibri"/>
                <a:sym typeface="Calibri"/>
              </a:rPr>
              <a:t>Attachment is…</a:t>
            </a:r>
            <a:endParaRPr b="0" i="0" sz="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2019-05-02T14:54:04Z</dcterms:created>
  <dc:creator>Emma Fredman</dc:creator>
</cp:coreProperties>
</file>