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8" r:id="rId2"/>
    <p:sldMasterId id="2147483708"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VcltNmJ70cnqENtw3JmXH/39s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Welcome </a:t>
            </a:r>
            <a:endParaRPr/>
          </a:p>
          <a:p>
            <a:pPr marL="0" lvl="0" indent="0" algn="l" rtl="0">
              <a:lnSpc>
                <a:spcPct val="100000"/>
              </a:lnSpc>
              <a:spcBef>
                <a:spcPts val="0"/>
              </a:spcBef>
              <a:spcAft>
                <a:spcPts val="0"/>
              </a:spcAft>
              <a:buClr>
                <a:schemeClr val="dk1"/>
              </a:buClr>
              <a:buSzPts val="1200"/>
              <a:buFont typeface="Calibri"/>
              <a:buNone/>
            </a:pPr>
            <a:r>
              <a:rPr lang="en-GB"/>
              <a:t>Purpose of today - an opportunity for you to find out more about the MHST and my role in the school; to get some ideas about supporting your child with worries or anxiety; and a chance for you to connect with other parents to share ideas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24" name="Google Shape;3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0b81046df1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10b81046df1_0_6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GB" sz="1100"/>
              <a:t>Using resources to help support your child with emotional literacy can also help with the process.</a:t>
            </a:r>
            <a:endParaRPr sz="1100"/>
          </a:p>
          <a:p>
            <a:pPr marL="457200" lvl="0" indent="-298450" algn="l" rtl="0">
              <a:lnSpc>
                <a:spcPct val="100000"/>
              </a:lnSpc>
              <a:spcBef>
                <a:spcPts val="0"/>
              </a:spcBef>
              <a:spcAft>
                <a:spcPts val="0"/>
              </a:spcAft>
              <a:buSzPts val="1100"/>
              <a:buChar char="●"/>
            </a:pPr>
            <a:r>
              <a:rPr lang="en-GB" sz="1100"/>
              <a:t>You can encourage them to rate how their feeling from 1-10 and scale the feeling or worry they might be experiencing. </a:t>
            </a:r>
            <a:endParaRPr sz="1100"/>
          </a:p>
          <a:p>
            <a:pPr marL="457200" lvl="0" indent="-298450" algn="l" rtl="0">
              <a:lnSpc>
                <a:spcPct val="100000"/>
              </a:lnSpc>
              <a:spcBef>
                <a:spcPts val="0"/>
              </a:spcBef>
              <a:spcAft>
                <a:spcPts val="0"/>
              </a:spcAft>
              <a:buSzPts val="1100"/>
              <a:buChar char="●"/>
            </a:pPr>
            <a:r>
              <a:rPr lang="en-GB" sz="1100"/>
              <a:t>Drawing pictures of the feelings/worry – can be abstract as starting point e.g. how big is worry/ feeling? What colour is it? What shape?</a:t>
            </a:r>
            <a:endParaRPr sz="1100"/>
          </a:p>
          <a:p>
            <a:pPr marL="457200" lvl="0" indent="-298450" algn="l" rtl="0">
              <a:lnSpc>
                <a:spcPct val="100000"/>
              </a:lnSpc>
              <a:spcBef>
                <a:spcPts val="0"/>
              </a:spcBef>
              <a:spcAft>
                <a:spcPts val="0"/>
              </a:spcAft>
              <a:buSzPts val="1100"/>
              <a:buChar char="●"/>
            </a:pPr>
            <a:r>
              <a:rPr lang="en-GB" sz="1100"/>
              <a:t>Use of cards/ posters – can get key ring version that can put on lanyard.</a:t>
            </a:r>
            <a:endParaRPr sz="1100"/>
          </a:p>
          <a:p>
            <a:pPr marL="457200" lvl="0" indent="-298450" algn="l" rtl="0">
              <a:lnSpc>
                <a:spcPct val="100000"/>
              </a:lnSpc>
              <a:spcBef>
                <a:spcPts val="0"/>
              </a:spcBef>
              <a:spcAft>
                <a:spcPts val="0"/>
              </a:spcAft>
              <a:buSzPts val="1100"/>
              <a:buChar char="●"/>
            </a:pPr>
            <a:r>
              <a:rPr lang="en-GB" sz="1100"/>
              <a:t>Worry jar / worry monster - a way of writing down worries and ‘putting them away’ somewhere. </a:t>
            </a:r>
            <a:endParaRPr sz="1100"/>
          </a:p>
          <a:p>
            <a:pPr marL="457200" lvl="0" indent="-298450" algn="l" rtl="0">
              <a:lnSpc>
                <a:spcPct val="100000"/>
              </a:lnSpc>
              <a:spcBef>
                <a:spcPts val="0"/>
              </a:spcBef>
              <a:spcAft>
                <a:spcPts val="0"/>
              </a:spcAft>
              <a:buSzPts val="1100"/>
              <a:buChar char="●"/>
            </a:pPr>
            <a:r>
              <a:rPr lang="en-GB" sz="1100"/>
              <a:t>Some books are also great like ‘the colour monster’ for younger children or ‘starving the anxiety gremlin’ for older children.</a:t>
            </a:r>
            <a:endParaRPr sz="1100"/>
          </a:p>
        </p:txBody>
      </p:sp>
      <p:sp>
        <p:nvSpPr>
          <p:cNvPr id="414" name="Google Shape;414;g10b81046df1_0_6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0b81046df1_0_6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1150" algn="l" rtl="0">
              <a:lnSpc>
                <a:spcPct val="100000"/>
              </a:lnSpc>
              <a:spcBef>
                <a:spcPts val="0"/>
              </a:spcBef>
              <a:spcAft>
                <a:spcPts val="0"/>
              </a:spcAft>
              <a:buSzPts val="1300"/>
              <a:buChar char="●"/>
            </a:pPr>
            <a:r>
              <a:rPr lang="en-GB" sz="1100"/>
              <a:t>Some children ask for reassurance about the same situation over and over again e.g “will I be ok at school on my own?” </a:t>
            </a:r>
            <a:endParaRPr sz="1100"/>
          </a:p>
          <a:p>
            <a:pPr marL="457200" lvl="0" indent="-311150" algn="l" rtl="0">
              <a:lnSpc>
                <a:spcPct val="100000"/>
              </a:lnSpc>
              <a:spcBef>
                <a:spcPts val="0"/>
              </a:spcBef>
              <a:spcAft>
                <a:spcPts val="0"/>
              </a:spcAft>
              <a:buSzPts val="1300"/>
              <a:buChar char="●"/>
            </a:pPr>
            <a:r>
              <a:rPr lang="en-GB" sz="1100"/>
              <a:t>Most parents already know that giving reassurance over and over again is not only exhausting but also doesn’t work. </a:t>
            </a:r>
            <a:endParaRPr sz="1100"/>
          </a:p>
          <a:p>
            <a:pPr marL="457200" lvl="0" indent="-311150" algn="l" rtl="0">
              <a:lnSpc>
                <a:spcPct val="100000"/>
              </a:lnSpc>
              <a:spcBef>
                <a:spcPts val="0"/>
              </a:spcBef>
              <a:spcAft>
                <a:spcPts val="0"/>
              </a:spcAft>
              <a:buSzPts val="1300"/>
              <a:buChar char="●"/>
            </a:pPr>
            <a:r>
              <a:rPr lang="en-GB" sz="1100"/>
              <a:t>If we think back to the CBT cycle, our thoughts impact how we feel, what happens in our bodies and what we do. This reassurance seeking ends up being a behaviour that,  although well intentioned, only decreases anxiety in the short term, and actually ends up reinforcing the worried thoughts of the child that they cannot cope on their own. </a:t>
            </a:r>
            <a:endParaRPr sz="1100"/>
          </a:p>
          <a:p>
            <a:pPr marL="457200" lvl="0" indent="-311150" algn="l" rtl="0">
              <a:lnSpc>
                <a:spcPct val="100000"/>
              </a:lnSpc>
              <a:spcBef>
                <a:spcPts val="0"/>
              </a:spcBef>
              <a:spcAft>
                <a:spcPts val="0"/>
              </a:spcAft>
              <a:buSzPts val="1300"/>
              <a:buChar char="●"/>
            </a:pPr>
            <a:r>
              <a:rPr lang="en-GB" sz="1100"/>
              <a:t>It is not that we can never give reassurance but we can think about how much and how often it is helpful. Otherwise the child can become dependent on this reassurance.</a:t>
            </a:r>
            <a:endParaRPr sz="1100"/>
          </a:p>
          <a:p>
            <a:pPr marL="457200" lvl="0" indent="-311150" algn="l" rtl="0">
              <a:lnSpc>
                <a:spcPct val="100000"/>
              </a:lnSpc>
              <a:spcBef>
                <a:spcPts val="0"/>
              </a:spcBef>
              <a:spcAft>
                <a:spcPts val="0"/>
              </a:spcAft>
              <a:buSzPts val="1300"/>
              <a:buChar char="●"/>
            </a:pPr>
            <a:r>
              <a:rPr lang="en-GB" sz="1100"/>
              <a:t>If we think back when we introduced the talking tips, wondering aloud, naming those feelings, always being curious. Just by using these tips and by gaining a better understanding of what they are anxious about will help in the long term. </a:t>
            </a:r>
            <a:endParaRPr sz="1300"/>
          </a:p>
        </p:txBody>
      </p:sp>
      <p:sp>
        <p:nvSpPr>
          <p:cNvPr id="424" name="Google Shape;424;g10b81046df1_0_6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0b81046df1_0_6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100"/>
              <a:t>Instead we can take a gradual approach that encourages the child to learn they can cope and reduce reassurance seeking in a planned and predictable way:</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GB" sz="1100" b="1"/>
              <a:t>Step 1:</a:t>
            </a:r>
            <a:r>
              <a:rPr lang="en-GB" sz="1100"/>
              <a:t> You can agree to give only 1 item of reassurance per situation or daily (you decide). </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GB" sz="1100" b="1"/>
              <a:t>Step 2: </a:t>
            </a:r>
            <a:r>
              <a:rPr lang="en-GB" sz="1100"/>
              <a:t>Respond differently without giving reassurance. Each time a situation occurs and your child asks for reassurance, you can instead use questions which help them to build their confidence and self-esteem and trust that they know the answer e.g.:</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GB" sz="1100"/>
              <a:t>“You already know the answer to that question. I am not going to answer that.”</a:t>
            </a:r>
            <a:endParaRPr sz="1100"/>
          </a:p>
          <a:p>
            <a:pPr marL="0" lvl="0" indent="0" algn="l" rtl="0">
              <a:lnSpc>
                <a:spcPct val="100000"/>
              </a:lnSpc>
              <a:spcBef>
                <a:spcPts val="0"/>
              </a:spcBef>
              <a:spcAft>
                <a:spcPts val="0"/>
              </a:spcAft>
              <a:buClr>
                <a:schemeClr val="dk1"/>
              </a:buClr>
              <a:buSzPts val="1100"/>
              <a:buFont typeface="Arial"/>
              <a:buNone/>
            </a:pPr>
            <a:r>
              <a:rPr lang="en-GB" sz="1100"/>
              <a:t> “It sounds like you are feeling worried, what can we do to help you feel a bit better, maybe some relaxed breathing? Are there any helpful thoughts that you can tell yourself?”</a:t>
            </a:r>
            <a:endParaRPr sz="1100"/>
          </a:p>
          <a:p>
            <a:pPr marL="0" lvl="0" indent="0" algn="l" rtl="0">
              <a:lnSpc>
                <a:spcPct val="100000"/>
              </a:lnSpc>
              <a:spcBef>
                <a:spcPts val="0"/>
              </a:spcBef>
              <a:spcAft>
                <a:spcPts val="0"/>
              </a:spcAft>
              <a:buClr>
                <a:schemeClr val="dk1"/>
              </a:buClr>
              <a:buSzPts val="1100"/>
              <a:buFont typeface="Arial"/>
              <a:buNone/>
            </a:pPr>
            <a:r>
              <a:rPr lang="en-GB" sz="1100"/>
              <a:t>“What do you think? How could you handle that?”</a:t>
            </a:r>
            <a:endParaRPr sz="1300"/>
          </a:p>
        </p:txBody>
      </p:sp>
      <p:sp>
        <p:nvSpPr>
          <p:cNvPr id="433" name="Google Shape;433;g10b81046df1_0_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0b81046df1_0_7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10b81046df1_0_7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g10b81046df1_0_7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0b81046df1_0_869:notes"/>
          <p:cNvSpPr txBox="1">
            <a:spLocks noGrp="1"/>
          </p:cNvSpPr>
          <p:nvPr>
            <p:ph type="body" idx="1"/>
          </p:nvPr>
        </p:nvSpPr>
        <p:spPr>
          <a:xfrm>
            <a:off x="685638" y="4343369"/>
            <a:ext cx="5486700" cy="411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46" name="Google Shape;446;g10b81046df1_0_869:notes"/>
          <p:cNvSpPr>
            <a:spLocks noGrp="1" noRot="1" noChangeAspect="1"/>
          </p:cNvSpPr>
          <p:nvPr>
            <p:ph type="sldImg" idx="2"/>
          </p:nvPr>
        </p:nvSpPr>
        <p:spPr>
          <a:xfrm>
            <a:off x="45426" y="685176"/>
            <a:ext cx="6767100" cy="3430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0b81046df1_0_1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8" name="Google Shape;458;g10b81046df1_0_1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p:txBody>
      </p:sp>
      <p:sp>
        <p:nvSpPr>
          <p:cNvPr id="459" name="Google Shape;459;g10b81046df1_0_1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8" name="Google Shape;46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100"/>
              <a:t>Run through timings and plan</a:t>
            </a:r>
            <a:endParaRPr sz="1100"/>
          </a:p>
          <a:p>
            <a:pPr marL="0" lvl="0" indent="0" algn="l" rtl="0">
              <a:lnSpc>
                <a:spcPct val="100000"/>
              </a:lnSpc>
              <a:spcBef>
                <a:spcPts val="0"/>
              </a:spcBef>
              <a:spcAft>
                <a:spcPts val="0"/>
              </a:spcAft>
              <a:buSzPts val="1400"/>
              <a:buNone/>
            </a:pPr>
            <a:r>
              <a:rPr lang="en-GB" sz="1100"/>
              <a:t>Confidentiality - this is intended to be a safe space so please be mindful of what you share outside of here, and only share what you are comfortable to today. We’ll be talking about emotional wellbeing and mental health, which are topics that may be emotive at times for some people, so please do take care of yourselves. </a:t>
            </a:r>
            <a:r>
              <a:rPr lang="en-GB" sz="1100">
                <a:solidFill>
                  <a:srgbClr val="FF0000"/>
                </a:solidFill>
              </a:rPr>
              <a:t>If there is something that may be triggering, please look after yourself. </a:t>
            </a:r>
            <a:endParaRPr sz="1100">
              <a:solidFill>
                <a:srgbClr val="FF0000"/>
              </a:solidFill>
            </a:endParaRPr>
          </a:p>
        </p:txBody>
      </p:sp>
      <p:sp>
        <p:nvSpPr>
          <p:cNvPr id="335" name="Google Shape;3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12e3884a8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FF0000"/>
              </a:solidFill>
            </a:endParaRPr>
          </a:p>
        </p:txBody>
      </p:sp>
      <p:sp>
        <p:nvSpPr>
          <p:cNvPr id="341" name="Google Shape;341;g112e3884a8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12e3884a8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FF0000"/>
              </a:solidFill>
            </a:endParaRPr>
          </a:p>
        </p:txBody>
      </p:sp>
      <p:sp>
        <p:nvSpPr>
          <p:cNvPr id="349" name="Google Shape;349;g112e3884a8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0b81046df1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0b81046df1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57" name="Google Shape;357;g10b81046df1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0b81046df1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10b81046df1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0b81046df1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10b81046df1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SzPts val="1100"/>
              <a:buChar char="●"/>
            </a:pPr>
            <a:r>
              <a:rPr lang="en-GB" sz="1100"/>
              <a:t>We can help by breaking the cycle in different ways at all 4 levels - we’re thinking about putting on a longer workshop for parents on managing children’s anxiety, which will cover more of these strategies but a common concern for parents is knowing how to respond to their children’s worries. </a:t>
            </a:r>
            <a:endParaRPr sz="1100"/>
          </a:p>
          <a:p>
            <a:pPr marL="457200" lvl="0" indent="-298450" algn="l" rtl="0">
              <a:lnSpc>
                <a:spcPct val="100000"/>
              </a:lnSpc>
              <a:spcBef>
                <a:spcPts val="0"/>
              </a:spcBef>
              <a:spcAft>
                <a:spcPts val="0"/>
              </a:spcAft>
              <a:buSzPts val="1100"/>
              <a:buChar char="●"/>
            </a:pPr>
            <a:r>
              <a:rPr lang="en-GB" sz="1100"/>
              <a:t>A lot of parents tell us they don’t know what to say when their child is reassurance seeking or asking ‘what if?’ questions, and thinking about this can impact at various points in the cycle of anxiety. </a:t>
            </a:r>
            <a:endParaRPr sz="1100"/>
          </a:p>
        </p:txBody>
      </p:sp>
      <p:sp>
        <p:nvSpPr>
          <p:cNvPr id="388" name="Google Shape;388;g10b81046df1_0_3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0b81046df1_0_3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4" name="Google Shape;394;g10b81046df1_0_3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100" b="1">
                <a:solidFill>
                  <a:schemeClr val="dk1"/>
                </a:solidFill>
              </a:rPr>
              <a:t>Don't be afraid </a:t>
            </a:r>
            <a:r>
              <a:rPr lang="en-GB" sz="1100">
                <a:solidFill>
                  <a:schemeClr val="dk1"/>
                </a:solidFill>
              </a:rPr>
              <a:t>to approach child and ask if they are OK or if something is bothering them</a:t>
            </a:r>
            <a:endParaRPr sz="1100">
              <a:solidFill>
                <a:schemeClr val="dk1"/>
              </a:solidFill>
            </a:endParaRPr>
          </a:p>
          <a:p>
            <a:pPr marL="457200" lvl="0" indent="-298450" algn="l" rtl="0">
              <a:lnSpc>
                <a:spcPct val="100000"/>
              </a:lnSpc>
              <a:spcBef>
                <a:spcPts val="0"/>
              </a:spcBef>
              <a:spcAft>
                <a:spcPts val="0"/>
              </a:spcAft>
              <a:buClr>
                <a:schemeClr val="dk1"/>
              </a:buClr>
              <a:buSzPts val="1100"/>
              <a:buChar char="●"/>
            </a:pPr>
            <a:r>
              <a:rPr lang="en-GB" sz="1100">
                <a:solidFill>
                  <a:schemeClr val="dk1"/>
                </a:solidFill>
              </a:rPr>
              <a:t>They might not always respond immediately but sometimes enough to know that you are there when they are ready to talk.</a:t>
            </a:r>
            <a:endParaRPr sz="1100">
              <a:solidFill>
                <a:schemeClr val="dk1"/>
              </a:solidFill>
            </a:endParaRPr>
          </a:p>
          <a:p>
            <a:pPr marL="0" lvl="0" indent="0" algn="l" rtl="0">
              <a:lnSpc>
                <a:spcPct val="100000"/>
              </a:lnSpc>
              <a:spcBef>
                <a:spcPts val="0"/>
              </a:spcBef>
              <a:spcAft>
                <a:spcPts val="0"/>
              </a:spcAft>
              <a:buSzPts val="1400"/>
              <a:buNone/>
            </a:pPr>
            <a:r>
              <a:rPr lang="en-GB" sz="1100" b="1">
                <a:solidFill>
                  <a:schemeClr val="dk1"/>
                </a:solidFill>
              </a:rPr>
              <a:t>Listening </a:t>
            </a:r>
            <a:r>
              <a:rPr lang="en-GB" sz="1100">
                <a:solidFill>
                  <a:schemeClr val="dk1"/>
                </a:solidFill>
              </a:rPr>
              <a:t>is the </a:t>
            </a:r>
            <a:r>
              <a:rPr lang="en-GB" sz="1100" b="1">
                <a:solidFill>
                  <a:schemeClr val="dk1"/>
                </a:solidFill>
              </a:rPr>
              <a:t>best support </a:t>
            </a:r>
            <a:r>
              <a:rPr lang="en-GB" sz="1100">
                <a:solidFill>
                  <a:schemeClr val="dk1"/>
                </a:solidFill>
              </a:rPr>
              <a:t>you could offer</a:t>
            </a:r>
            <a:endParaRPr/>
          </a:p>
          <a:p>
            <a:pPr marL="457200" lvl="0" indent="-298450" algn="l" rtl="0">
              <a:lnSpc>
                <a:spcPct val="100000"/>
              </a:lnSpc>
              <a:spcBef>
                <a:spcPts val="0"/>
              </a:spcBef>
              <a:spcAft>
                <a:spcPts val="0"/>
              </a:spcAft>
              <a:buSzPts val="1100"/>
              <a:buChar char="●"/>
            </a:pPr>
            <a:r>
              <a:rPr lang="en-GB" sz="1100"/>
              <a:t>It is of course important to listen calmly, non-judgmentally and actively. If this is possible, find a quiet place and give them your full attention as this should enable a young person to speak freely and not feel judged.</a:t>
            </a:r>
            <a:r>
              <a:rPr lang="en-GB" sz="1100">
                <a:solidFill>
                  <a:schemeClr val="dk1"/>
                </a:solidFill>
              </a:rPr>
              <a:t> More tips on the next slide. </a:t>
            </a:r>
            <a:endParaRPr sz="1100">
              <a:solidFill>
                <a:schemeClr val="dk1"/>
              </a:solidFill>
            </a:endParaRPr>
          </a:p>
          <a:p>
            <a:pPr marL="0" lvl="0" indent="0" algn="l" rtl="0">
              <a:lnSpc>
                <a:spcPct val="100000"/>
              </a:lnSpc>
              <a:spcBef>
                <a:spcPts val="0"/>
              </a:spcBef>
              <a:spcAft>
                <a:spcPts val="0"/>
              </a:spcAft>
              <a:buSzPts val="1400"/>
              <a:buNone/>
            </a:pPr>
            <a:r>
              <a:rPr lang="en-GB" sz="1100" b="1">
                <a:solidFill>
                  <a:schemeClr val="dk1"/>
                </a:solidFill>
              </a:rPr>
              <a:t>Wonder aloud </a:t>
            </a:r>
            <a:r>
              <a:rPr lang="en-GB" sz="1100">
                <a:solidFill>
                  <a:schemeClr val="dk1"/>
                </a:solidFill>
              </a:rPr>
              <a:t>about what might be happening for the child.</a:t>
            </a:r>
            <a:endParaRPr sz="1100">
              <a:solidFill>
                <a:schemeClr val="dk1"/>
              </a:solidFill>
            </a:endParaRPr>
          </a:p>
          <a:p>
            <a:pPr marL="457200" lvl="0" indent="-298450" algn="l" rtl="0">
              <a:lnSpc>
                <a:spcPct val="100000"/>
              </a:lnSpc>
              <a:spcBef>
                <a:spcPts val="0"/>
              </a:spcBef>
              <a:spcAft>
                <a:spcPts val="0"/>
              </a:spcAft>
              <a:buSzPts val="1100"/>
              <a:buChar char="●"/>
            </a:pPr>
            <a:r>
              <a:rPr lang="en-GB" sz="1100"/>
              <a:t>e.g. ‘I noticed you’re complaining of a tummy ache each morning, I’m wondering whether you’re worried about being away from me at school’.</a:t>
            </a:r>
            <a:endParaRPr sz="1100"/>
          </a:p>
          <a:p>
            <a:pPr marL="457200" lvl="0" indent="-298450" algn="l" rtl="0">
              <a:lnSpc>
                <a:spcPct val="100000"/>
              </a:lnSpc>
              <a:spcBef>
                <a:spcPts val="0"/>
              </a:spcBef>
              <a:spcAft>
                <a:spcPts val="0"/>
              </a:spcAft>
              <a:buSzPts val="1100"/>
              <a:buChar char="●"/>
            </a:pPr>
            <a:r>
              <a:rPr lang="en-GB" sz="1100"/>
              <a:t>It is always helpful to check whether you have understood correctly – by adding  ‘Have I got that right?’</a:t>
            </a:r>
            <a:endParaRPr sz="1100">
              <a:solidFill>
                <a:schemeClr val="dk1"/>
              </a:solidFill>
            </a:endParaRPr>
          </a:p>
          <a:p>
            <a:pPr marL="0" lvl="0" indent="0" algn="l" rtl="0">
              <a:lnSpc>
                <a:spcPct val="100000"/>
              </a:lnSpc>
              <a:spcBef>
                <a:spcPts val="0"/>
              </a:spcBef>
              <a:spcAft>
                <a:spcPts val="0"/>
              </a:spcAft>
              <a:buSzPts val="1400"/>
              <a:buNone/>
            </a:pPr>
            <a:r>
              <a:rPr lang="en-GB" sz="1100" b="1">
                <a:solidFill>
                  <a:schemeClr val="dk1"/>
                </a:solidFill>
              </a:rPr>
              <a:t>Name feelings </a:t>
            </a:r>
            <a:r>
              <a:rPr lang="en-GB" sz="1100">
                <a:solidFill>
                  <a:schemeClr val="dk1"/>
                </a:solidFill>
              </a:rPr>
              <a:t>around events if they approach you to talk.</a:t>
            </a:r>
            <a:endParaRPr sz="1100"/>
          </a:p>
          <a:p>
            <a:pPr marL="457200" lvl="0" indent="-298450" algn="l" rtl="0">
              <a:lnSpc>
                <a:spcPct val="100000"/>
              </a:lnSpc>
              <a:spcBef>
                <a:spcPts val="0"/>
              </a:spcBef>
              <a:spcAft>
                <a:spcPts val="0"/>
              </a:spcAft>
              <a:buSzPts val="1100"/>
              <a:buChar char="●"/>
            </a:pPr>
            <a:r>
              <a:rPr lang="en-GB" sz="1100"/>
              <a:t>e.g. ‘I can tell you looked really panicked when I said about me going out, I’m wondering why that was?’ </a:t>
            </a:r>
            <a:endParaRPr sz="1100"/>
          </a:p>
          <a:p>
            <a:pPr marL="457200" lvl="0" indent="-298450" algn="l" rtl="0">
              <a:lnSpc>
                <a:spcPct val="100000"/>
              </a:lnSpc>
              <a:spcBef>
                <a:spcPts val="0"/>
              </a:spcBef>
              <a:spcAft>
                <a:spcPts val="0"/>
              </a:spcAft>
              <a:buSzPts val="1100"/>
              <a:buChar char="●"/>
            </a:pPr>
            <a:r>
              <a:rPr lang="en-GB" sz="1100">
                <a:solidFill>
                  <a:schemeClr val="dk1"/>
                </a:solidFill>
              </a:rPr>
              <a:t>Also useful to generally name feelings to build emotional literacy, not just is response to distress.</a:t>
            </a:r>
            <a:endParaRPr/>
          </a:p>
          <a:p>
            <a:pPr marL="457200" lvl="0" indent="-298450" algn="l" rtl="0">
              <a:lnSpc>
                <a:spcPct val="100000"/>
              </a:lnSpc>
              <a:spcBef>
                <a:spcPts val="0"/>
              </a:spcBef>
              <a:spcAft>
                <a:spcPts val="0"/>
              </a:spcAft>
              <a:buSzPts val="1100"/>
              <a:buChar char="●"/>
            </a:pPr>
            <a:r>
              <a:rPr lang="en-GB" sz="1100">
                <a:solidFill>
                  <a:schemeClr val="dk1"/>
                </a:solidFill>
              </a:rPr>
              <a:t>e.g. </a:t>
            </a:r>
            <a:r>
              <a:rPr lang="en-GB" sz="1100">
                <a:solidFill>
                  <a:schemeClr val="dk1"/>
                </a:solidFill>
                <a:latin typeface="Calibri"/>
                <a:ea typeface="Calibri"/>
                <a:cs typeface="Calibri"/>
                <a:sym typeface="Calibri"/>
              </a:rPr>
              <a:t>‘I can tell from your face that you are very proud of that piece of work’</a:t>
            </a:r>
            <a:endParaRPr sz="1100">
              <a:solidFill>
                <a:schemeClr val="dk1"/>
              </a:solidFill>
            </a:endParaRPr>
          </a:p>
          <a:p>
            <a:pPr marL="0" lvl="0" indent="0" algn="l" rtl="0">
              <a:lnSpc>
                <a:spcPct val="100000"/>
              </a:lnSpc>
              <a:spcBef>
                <a:spcPts val="0"/>
              </a:spcBef>
              <a:spcAft>
                <a:spcPts val="0"/>
              </a:spcAft>
              <a:buSzPts val="1400"/>
              <a:buNone/>
            </a:pPr>
            <a:r>
              <a:rPr lang="en-GB" sz="1100">
                <a:solidFill>
                  <a:schemeClr val="dk1"/>
                </a:solidFill>
              </a:rPr>
              <a:t>Look beyond behaviour, </a:t>
            </a:r>
            <a:r>
              <a:rPr lang="en-GB" sz="1100" b="1">
                <a:solidFill>
                  <a:schemeClr val="dk1"/>
                </a:solidFill>
              </a:rPr>
              <a:t>be curious </a:t>
            </a:r>
            <a:r>
              <a:rPr lang="en-GB" sz="1100">
                <a:solidFill>
                  <a:schemeClr val="dk1"/>
                </a:solidFill>
              </a:rPr>
              <a:t>about what is happening for them.  </a:t>
            </a:r>
            <a:endParaRPr sz="1100"/>
          </a:p>
          <a:p>
            <a:pPr marL="457200" lvl="0" indent="-298450" algn="l" rtl="0">
              <a:lnSpc>
                <a:spcPct val="100000"/>
              </a:lnSpc>
              <a:spcBef>
                <a:spcPts val="0"/>
              </a:spcBef>
              <a:spcAft>
                <a:spcPts val="0"/>
              </a:spcAft>
              <a:buSzPts val="1100"/>
              <a:buChar char="●"/>
            </a:pPr>
            <a:r>
              <a:rPr lang="en-GB" sz="1100"/>
              <a:t>We want to understand why they’re feeling worried or anxious about something. What is it that is worrying them? If you think you have a good understanding, you can wonder aloud but always ask them whether you have got it correct. </a:t>
            </a:r>
            <a:endParaRPr sz="1100">
              <a:solidFill>
                <a:schemeClr val="dk1"/>
              </a:solidFill>
            </a:endParaRPr>
          </a:p>
          <a:p>
            <a:pPr marL="0" lvl="0" indent="0" algn="l" rtl="0">
              <a:lnSpc>
                <a:spcPct val="100000"/>
              </a:lnSpc>
              <a:spcBef>
                <a:spcPts val="0"/>
              </a:spcBef>
              <a:spcAft>
                <a:spcPts val="0"/>
              </a:spcAft>
              <a:buSzPts val="1400"/>
              <a:buNone/>
            </a:pPr>
            <a:r>
              <a:rPr lang="en-GB" sz="1100" b="1">
                <a:solidFill>
                  <a:schemeClr val="dk1"/>
                </a:solidFill>
              </a:rPr>
              <a:t>Model emotion regulation</a:t>
            </a:r>
            <a:endParaRPr sz="1100" b="1">
              <a:solidFill>
                <a:schemeClr val="dk1"/>
              </a:solidFill>
            </a:endParaRPr>
          </a:p>
          <a:p>
            <a:pPr marL="457200" lvl="0" indent="-298450" algn="l" rtl="0">
              <a:lnSpc>
                <a:spcPct val="100000"/>
              </a:lnSpc>
              <a:spcBef>
                <a:spcPts val="0"/>
              </a:spcBef>
              <a:spcAft>
                <a:spcPts val="0"/>
              </a:spcAft>
              <a:buSzPts val="1100"/>
              <a:buChar char="●"/>
            </a:pPr>
            <a:r>
              <a:rPr lang="en-GB" sz="1100" b="0">
                <a:solidFill>
                  <a:schemeClr val="dk1"/>
                </a:solidFill>
              </a:rPr>
              <a:t>Teach young people that all emotions are ok, including emotions perceived as ‘negative’. </a:t>
            </a:r>
            <a:endParaRPr sz="1100" b="0">
              <a:solidFill>
                <a:schemeClr val="dk1"/>
              </a:solidFill>
            </a:endParaRPr>
          </a:p>
          <a:p>
            <a:pPr marL="457200" lvl="0" indent="-298450" algn="l" rtl="0">
              <a:lnSpc>
                <a:spcPct val="100000"/>
              </a:lnSpc>
              <a:spcBef>
                <a:spcPts val="0"/>
              </a:spcBef>
              <a:spcAft>
                <a:spcPts val="0"/>
              </a:spcAft>
              <a:buSzPts val="1100"/>
              <a:buChar char="●"/>
            </a:pPr>
            <a:r>
              <a:rPr lang="en-GB" sz="1100"/>
              <a:t>We can try and lead by example, it is easier to help children manage their own emotions when they see others around them manage their own. </a:t>
            </a:r>
            <a:endParaRPr/>
          </a:p>
          <a:p>
            <a:pPr marL="0" marR="0" lvl="0" indent="0" algn="l" rtl="0">
              <a:lnSpc>
                <a:spcPct val="100000"/>
              </a:lnSpc>
              <a:spcBef>
                <a:spcPts val="0"/>
              </a:spcBef>
              <a:spcAft>
                <a:spcPts val="0"/>
              </a:spcAft>
              <a:buSzPts val="1400"/>
              <a:buNone/>
            </a:pPr>
            <a:r>
              <a:rPr lang="en-GB" sz="1100"/>
              <a:t>Rather than one approach being </a:t>
            </a:r>
            <a:r>
              <a:rPr lang="en-GB" sz="1100" b="1"/>
              <a:t>THE</a:t>
            </a:r>
            <a:r>
              <a:rPr lang="en-GB" sz="1100"/>
              <a:t> solution, it is the </a:t>
            </a:r>
            <a:r>
              <a:rPr lang="en-GB" sz="1100" b="1"/>
              <a:t>combination</a:t>
            </a:r>
            <a:r>
              <a:rPr lang="en-GB" sz="1100"/>
              <a:t> of these approaches which have been shown to be helpful. </a:t>
            </a:r>
            <a:endParaRPr/>
          </a:p>
          <a:p>
            <a:pPr marL="457200" lvl="0" indent="-38735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00000"/>
              </a:lnSpc>
              <a:spcBef>
                <a:spcPts val="0"/>
              </a:spcBef>
              <a:spcAft>
                <a:spcPts val="0"/>
              </a:spcAft>
              <a:buSzPts val="1400"/>
              <a:buNone/>
            </a:pPr>
            <a:endParaRPr/>
          </a:p>
        </p:txBody>
      </p:sp>
      <p:sp>
        <p:nvSpPr>
          <p:cNvPr id="395" name="Google Shape;395;g10b81046df1_0_3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0b81046df1_0_620:notes"/>
          <p:cNvSpPr txBox="1">
            <a:spLocks noGrp="1"/>
          </p:cNvSpPr>
          <p:nvPr>
            <p:ph type="body" idx="1"/>
          </p:nvPr>
        </p:nvSpPr>
        <p:spPr>
          <a:xfrm>
            <a:off x="666909" y="4689515"/>
            <a:ext cx="5335200" cy="4442700"/>
          </a:xfrm>
          <a:prstGeom prst="rect">
            <a:avLst/>
          </a:prstGeom>
          <a:noFill/>
          <a:ln>
            <a:noFill/>
          </a:ln>
        </p:spPr>
        <p:txBody>
          <a:bodyPr spcFirstLastPara="1" wrap="square" lIns="91425" tIns="45700" rIns="91425" bIns="45700" anchor="t" anchorCtr="0">
            <a:noAutofit/>
          </a:bodyPr>
          <a:lstStyle/>
          <a:p>
            <a:pPr marL="0" lvl="0" indent="0" algn="l" rtl="0">
              <a:lnSpc>
                <a:spcPct val="98181"/>
              </a:lnSpc>
              <a:spcBef>
                <a:spcPts val="0"/>
              </a:spcBef>
              <a:spcAft>
                <a:spcPts val="0"/>
              </a:spcAft>
              <a:buClr>
                <a:schemeClr val="dk1"/>
              </a:buClr>
              <a:buSzPts val="1600"/>
              <a:buFont typeface="Arial"/>
              <a:buNone/>
            </a:pPr>
            <a:r>
              <a:rPr lang="en-GB" sz="1100"/>
              <a:t>Here we have some tips for having conversations about worries, especially where children are feeling reluctant to talk about them. </a:t>
            </a:r>
            <a:endParaRPr sz="1100" b="1"/>
          </a:p>
          <a:p>
            <a:pPr marL="457200" lvl="0" indent="-298450" algn="l" rtl="0">
              <a:lnSpc>
                <a:spcPct val="98181"/>
              </a:lnSpc>
              <a:spcBef>
                <a:spcPts val="0"/>
              </a:spcBef>
              <a:spcAft>
                <a:spcPts val="0"/>
              </a:spcAft>
              <a:buSzPts val="1100"/>
              <a:buChar char="●"/>
            </a:pPr>
            <a:r>
              <a:rPr lang="en-GB" sz="1100" b="1"/>
              <a:t>Asking questions – being curious: </a:t>
            </a:r>
            <a:r>
              <a:rPr lang="en-GB" sz="1100"/>
              <a:t>This will elicit a deeper conversation than are you okay and provide understanding and hopefully a possible solution.</a:t>
            </a:r>
            <a:endParaRPr sz="1100"/>
          </a:p>
          <a:p>
            <a:pPr marL="457200" lvl="0" indent="-298450" algn="l" rtl="0">
              <a:lnSpc>
                <a:spcPct val="98181"/>
              </a:lnSpc>
              <a:spcBef>
                <a:spcPts val="0"/>
              </a:spcBef>
              <a:spcAft>
                <a:spcPts val="0"/>
              </a:spcAft>
              <a:buSzPts val="1100"/>
              <a:buChar char="●"/>
            </a:pPr>
            <a:r>
              <a:rPr lang="en-GB" sz="1100" b="1"/>
              <a:t>Empathising: </a:t>
            </a:r>
            <a:r>
              <a:rPr lang="en-GB" sz="1100"/>
              <a:t>We want to empathise and show understanding to the emotion without sympathising or agreeing with danger around situation (e.g. not ‘oh wow, going to school is really scary!’ but ‘Those sound like some really difficult thoughts / feelings to be having’</a:t>
            </a:r>
            <a:endParaRPr sz="1100"/>
          </a:p>
          <a:p>
            <a:pPr marL="457200" lvl="0" indent="-298450" algn="l" rtl="0">
              <a:lnSpc>
                <a:spcPct val="98181"/>
              </a:lnSpc>
              <a:spcBef>
                <a:spcPts val="0"/>
              </a:spcBef>
              <a:spcAft>
                <a:spcPts val="0"/>
              </a:spcAft>
              <a:buSzPts val="1100"/>
              <a:buChar char="●"/>
            </a:pPr>
            <a:r>
              <a:rPr lang="en-GB" sz="1100" b="1"/>
              <a:t>Normalising, making suggestions: </a:t>
            </a:r>
            <a:r>
              <a:rPr lang="en-GB" sz="1100"/>
              <a:t>Sometimes children can be reluctant to talk about their worries and may need some help to know that their worries are normal, or to start the conversation - if you aren’t quite right, they’ll usually correct you with what they’re actually thinking/feeling</a:t>
            </a:r>
            <a:endParaRPr sz="1100"/>
          </a:p>
          <a:p>
            <a:pPr marL="457200" lvl="0" indent="-298450" algn="l" rtl="0">
              <a:lnSpc>
                <a:spcPct val="98181"/>
              </a:lnSpc>
              <a:spcBef>
                <a:spcPts val="0"/>
              </a:spcBef>
              <a:spcAft>
                <a:spcPts val="0"/>
              </a:spcAft>
              <a:buSzPts val="1100"/>
              <a:buChar char="●"/>
            </a:pPr>
            <a:r>
              <a:rPr lang="en-GB" sz="1100" b="1"/>
              <a:t>Check their understanding</a:t>
            </a:r>
            <a:r>
              <a:rPr lang="en-GB" sz="1100"/>
              <a:t> – </a:t>
            </a:r>
            <a:r>
              <a:rPr lang="en-GB" sz="1100">
                <a:solidFill>
                  <a:srgbClr val="385623"/>
                </a:solidFill>
              </a:rPr>
              <a:t>“does that make sense?” </a:t>
            </a:r>
            <a:r>
              <a:rPr lang="en-GB" sz="1100" b="1"/>
              <a:t>but also yours </a:t>
            </a:r>
            <a:r>
              <a:rPr lang="en-GB" sz="1100"/>
              <a:t>– </a:t>
            </a:r>
            <a:r>
              <a:rPr lang="en-GB" sz="1100">
                <a:solidFill>
                  <a:schemeClr val="accent6"/>
                </a:solidFill>
              </a:rPr>
              <a:t>“have </a:t>
            </a:r>
            <a:r>
              <a:rPr lang="en-GB" sz="1100">
                <a:solidFill>
                  <a:srgbClr val="385623"/>
                </a:solidFill>
              </a:rPr>
              <a:t>I understood that you feel ______ because of ______?”</a:t>
            </a:r>
            <a:endParaRPr sz="1100" b="1"/>
          </a:p>
          <a:p>
            <a:pPr marL="457200" lvl="0" indent="-298450" algn="l" rtl="0">
              <a:lnSpc>
                <a:spcPct val="98181"/>
              </a:lnSpc>
              <a:spcBef>
                <a:spcPts val="0"/>
              </a:spcBef>
              <a:spcAft>
                <a:spcPts val="0"/>
              </a:spcAft>
              <a:buSzPts val="1100"/>
              <a:buChar char="●"/>
            </a:pPr>
            <a:r>
              <a:rPr lang="en-GB" sz="1100" b="1"/>
              <a:t>Labelling emotions which again will add to their emotional literacy skills.: </a:t>
            </a:r>
            <a:r>
              <a:rPr lang="en-GB" sz="1100"/>
              <a:t>This can be as simple as naming emotions, but there are other ways such as having a worry jar or worry monster, or somewhere else to write or draw worries and feelings, which I’ll talk about more on the next slide.  </a:t>
            </a:r>
            <a:endParaRPr sz="1100">
              <a:solidFill>
                <a:srgbClr val="FF0000"/>
              </a:solidFill>
            </a:endParaRPr>
          </a:p>
          <a:p>
            <a:pPr marL="457200" lvl="0" indent="-298450" algn="l" rtl="0">
              <a:lnSpc>
                <a:spcPct val="98181"/>
              </a:lnSpc>
              <a:spcBef>
                <a:spcPts val="0"/>
              </a:spcBef>
              <a:spcAft>
                <a:spcPts val="0"/>
              </a:spcAft>
              <a:buSzPts val="1100"/>
              <a:buChar char="●"/>
            </a:pPr>
            <a:r>
              <a:rPr lang="en-GB" sz="1100" b="1"/>
              <a:t>Make it fun or rewarding, </a:t>
            </a:r>
            <a:r>
              <a:rPr lang="en-GB" sz="1100"/>
              <a:t>if this is something they struggle with or haven’t done a lot of before making it fun or rewarding with charts or rewards will motivate them to have these conversations </a:t>
            </a:r>
            <a:endParaRPr b="1"/>
          </a:p>
          <a:p>
            <a:pPr marL="0" lvl="0" indent="0" algn="l" rtl="0">
              <a:lnSpc>
                <a:spcPct val="100000"/>
              </a:lnSpc>
              <a:spcBef>
                <a:spcPts val="0"/>
              </a:spcBef>
              <a:spcAft>
                <a:spcPts val="0"/>
              </a:spcAft>
              <a:buClr>
                <a:schemeClr val="dk1"/>
              </a:buClr>
              <a:buSzPts val="1200"/>
              <a:buFont typeface="Arial"/>
              <a:buNone/>
            </a:pPr>
            <a:endParaRPr/>
          </a:p>
        </p:txBody>
      </p:sp>
      <p:sp>
        <p:nvSpPr>
          <p:cNvPr id="405" name="Google Shape;405;g10b81046df1_0_620:notes"/>
          <p:cNvSpPr>
            <a:spLocks noGrp="1" noRot="1" noChangeAspect="1"/>
          </p:cNvSpPr>
          <p:nvPr>
            <p:ph type="sldImg" idx="2"/>
          </p:nvPr>
        </p:nvSpPr>
        <p:spPr>
          <a:xfrm>
            <a:off x="42863" y="739775"/>
            <a:ext cx="65835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15"/>
        <p:cNvGrpSpPr/>
        <p:nvPr/>
      </p:nvGrpSpPr>
      <p:grpSpPr>
        <a:xfrm>
          <a:off x="0" y="0"/>
          <a:ext cx="0" cy="0"/>
          <a:chOff x="0" y="0"/>
          <a:chExt cx="0" cy="0"/>
        </a:xfrm>
      </p:grpSpPr>
      <p:pic>
        <p:nvPicPr>
          <p:cNvPr id="16" name="Google Shape;16;p43"/>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_Portrait image with text">
  <p:cSld name="14_Portrait image with text">
    <p:spTree>
      <p:nvGrpSpPr>
        <p:cNvPr id="1" name="Shape 33"/>
        <p:cNvGrpSpPr/>
        <p:nvPr/>
      </p:nvGrpSpPr>
      <p:grpSpPr>
        <a:xfrm>
          <a:off x="0" y="0"/>
          <a:ext cx="0" cy="0"/>
          <a:chOff x="0" y="0"/>
          <a:chExt cx="0" cy="0"/>
        </a:xfrm>
      </p:grpSpPr>
      <p:pic>
        <p:nvPicPr>
          <p:cNvPr id="34" name="Google Shape;34;p51"/>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5_Portrait image with text">
  <p:cSld name="15_Portrait image with text">
    <p:spTree>
      <p:nvGrpSpPr>
        <p:cNvPr id="1" name="Shape 35"/>
        <p:cNvGrpSpPr/>
        <p:nvPr/>
      </p:nvGrpSpPr>
      <p:grpSpPr>
        <a:xfrm>
          <a:off x="0" y="0"/>
          <a:ext cx="0" cy="0"/>
          <a:chOff x="0" y="0"/>
          <a:chExt cx="0" cy="0"/>
        </a:xfrm>
      </p:grpSpPr>
      <p:pic>
        <p:nvPicPr>
          <p:cNvPr id="36" name="Google Shape;36;p52"/>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9_Portrait image with text">
  <p:cSld name="19_Portrait image with text">
    <p:spTree>
      <p:nvGrpSpPr>
        <p:cNvPr id="1" name="Shape 37"/>
        <p:cNvGrpSpPr/>
        <p:nvPr/>
      </p:nvGrpSpPr>
      <p:grpSpPr>
        <a:xfrm>
          <a:off x="0" y="0"/>
          <a:ext cx="0" cy="0"/>
          <a:chOff x="0" y="0"/>
          <a:chExt cx="0" cy="0"/>
        </a:xfrm>
      </p:grpSpPr>
      <p:pic>
        <p:nvPicPr>
          <p:cNvPr id="38" name="Google Shape;38;p53"/>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39"/>
        <p:cNvGrpSpPr/>
        <p:nvPr/>
      </p:nvGrpSpPr>
      <p:grpSpPr>
        <a:xfrm>
          <a:off x="0" y="0"/>
          <a:ext cx="0" cy="0"/>
          <a:chOff x="0" y="0"/>
          <a:chExt cx="0" cy="0"/>
        </a:xfrm>
      </p:grpSpPr>
      <p:pic>
        <p:nvPicPr>
          <p:cNvPr id="40" name="Google Shape;40;p54"/>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6_Portrait image with text">
  <p:cSld name="16_Portrait image with text">
    <p:spTree>
      <p:nvGrpSpPr>
        <p:cNvPr id="1" name="Shape 41"/>
        <p:cNvGrpSpPr/>
        <p:nvPr/>
      </p:nvGrpSpPr>
      <p:grpSpPr>
        <a:xfrm>
          <a:off x="0" y="0"/>
          <a:ext cx="0" cy="0"/>
          <a:chOff x="0" y="0"/>
          <a:chExt cx="0" cy="0"/>
        </a:xfrm>
      </p:grpSpPr>
      <p:pic>
        <p:nvPicPr>
          <p:cNvPr id="42" name="Google Shape;42;p55"/>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0_Portrait image with text">
  <p:cSld name="20_Portrait image with text">
    <p:spTree>
      <p:nvGrpSpPr>
        <p:cNvPr id="1" name="Shape 43"/>
        <p:cNvGrpSpPr/>
        <p:nvPr/>
      </p:nvGrpSpPr>
      <p:grpSpPr>
        <a:xfrm>
          <a:off x="0" y="0"/>
          <a:ext cx="0" cy="0"/>
          <a:chOff x="0" y="0"/>
          <a:chExt cx="0" cy="0"/>
        </a:xfrm>
      </p:grpSpPr>
      <p:pic>
        <p:nvPicPr>
          <p:cNvPr id="44" name="Google Shape;44;p56"/>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ullets only">
  <p:cSld name="2_Bullets only">
    <p:spTree>
      <p:nvGrpSpPr>
        <p:cNvPr id="1" name="Shape 45"/>
        <p:cNvGrpSpPr/>
        <p:nvPr/>
      </p:nvGrpSpPr>
      <p:grpSpPr>
        <a:xfrm>
          <a:off x="0" y="0"/>
          <a:ext cx="0" cy="0"/>
          <a:chOff x="0" y="0"/>
          <a:chExt cx="0" cy="0"/>
        </a:xfrm>
      </p:grpSpPr>
      <p:pic>
        <p:nvPicPr>
          <p:cNvPr id="46" name="Google Shape;46;p57"/>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Portrait image with text">
  <p:cSld name="5_Portrait image with text">
    <p:spTree>
      <p:nvGrpSpPr>
        <p:cNvPr id="1" name="Shape 53"/>
        <p:cNvGrpSpPr/>
        <p:nvPr/>
      </p:nvGrpSpPr>
      <p:grpSpPr>
        <a:xfrm>
          <a:off x="0" y="0"/>
          <a:ext cx="0" cy="0"/>
          <a:chOff x="0" y="0"/>
          <a:chExt cx="0" cy="0"/>
        </a:xfrm>
      </p:grpSpPr>
      <p:pic>
        <p:nvPicPr>
          <p:cNvPr id="54" name="Google Shape;54;p59"/>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Portrait image with text">
  <p:cSld name="4_Portrait image with text">
    <p:spTree>
      <p:nvGrpSpPr>
        <p:cNvPr id="1" name="Shape 55"/>
        <p:cNvGrpSpPr/>
        <p:nvPr/>
      </p:nvGrpSpPr>
      <p:grpSpPr>
        <a:xfrm>
          <a:off x="0" y="0"/>
          <a:ext cx="0" cy="0"/>
          <a:chOff x="0" y="0"/>
          <a:chExt cx="0" cy="0"/>
        </a:xfrm>
      </p:grpSpPr>
      <p:pic>
        <p:nvPicPr>
          <p:cNvPr id="56" name="Google Shape;56;p60"/>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only">
  <p:cSld name="1_Bullets only">
    <p:spTree>
      <p:nvGrpSpPr>
        <p:cNvPr id="1" name="Shape 17"/>
        <p:cNvGrpSpPr/>
        <p:nvPr/>
      </p:nvGrpSpPr>
      <p:grpSpPr>
        <a:xfrm>
          <a:off x="0" y="0"/>
          <a:ext cx="0" cy="0"/>
          <a:chOff x="0" y="0"/>
          <a:chExt cx="0" cy="0"/>
        </a:xfrm>
      </p:grpSpPr>
      <p:pic>
        <p:nvPicPr>
          <p:cNvPr id="18" name="Google Shape;18;p44"/>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6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6" name="Google Shape;66;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9"/>
        <p:cNvGrpSpPr/>
        <p:nvPr/>
      </p:nvGrpSpPr>
      <p:grpSpPr>
        <a:xfrm>
          <a:off x="0" y="0"/>
          <a:ext cx="0" cy="0"/>
          <a:chOff x="0" y="0"/>
          <a:chExt cx="0" cy="0"/>
        </a:xfrm>
      </p:grpSpPr>
      <p:sp>
        <p:nvSpPr>
          <p:cNvPr id="70" name="Google Shape;70;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6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6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6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6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6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7" name="Google Shape;97;p6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9"/>
          <p:cNvSpPr>
            <a:spLocks noGrp="1"/>
          </p:cNvSpPr>
          <p:nvPr>
            <p:ph type="pic" idx="2"/>
          </p:nvPr>
        </p:nvSpPr>
        <p:spPr>
          <a:xfrm>
            <a:off x="5183188" y="987425"/>
            <a:ext cx="6172200" cy="4873625"/>
          </a:xfrm>
          <a:prstGeom prst="rect">
            <a:avLst/>
          </a:prstGeom>
          <a:noFill/>
          <a:ln>
            <a:noFill/>
          </a:ln>
        </p:spPr>
      </p:sp>
      <p:sp>
        <p:nvSpPr>
          <p:cNvPr id="104" name="Google Shape;104;p6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7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7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Portrait image with text">
  <p:cSld name="8_Portrait image with text">
    <p:spTree>
      <p:nvGrpSpPr>
        <p:cNvPr id="1" name="Shape 19"/>
        <p:cNvGrpSpPr/>
        <p:nvPr/>
      </p:nvGrpSpPr>
      <p:grpSpPr>
        <a:xfrm>
          <a:off x="0" y="0"/>
          <a:ext cx="0" cy="0"/>
          <a:chOff x="0" y="0"/>
          <a:chExt cx="0" cy="0"/>
        </a:xfrm>
      </p:grpSpPr>
      <p:pic>
        <p:nvPicPr>
          <p:cNvPr id="20" name="Google Shape;20;p61"/>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llets only">
  <p:cSld name="1_Bullets only">
    <p:spTree>
      <p:nvGrpSpPr>
        <p:cNvPr id="1" name="Shape 126"/>
        <p:cNvGrpSpPr/>
        <p:nvPr/>
      </p:nvGrpSpPr>
      <p:grpSpPr>
        <a:xfrm>
          <a:off x="0" y="0"/>
          <a:ext cx="0" cy="0"/>
          <a:chOff x="0" y="0"/>
          <a:chExt cx="0" cy="0"/>
        </a:xfrm>
      </p:grpSpPr>
      <p:pic>
        <p:nvPicPr>
          <p:cNvPr id="127" name="Google Shape;127;g10b81046df1_0_147"/>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4_Portrait image with text">
  <p:cSld name="14_Portrait image with text">
    <p:spTree>
      <p:nvGrpSpPr>
        <p:cNvPr id="1" name="Shape 128"/>
        <p:cNvGrpSpPr/>
        <p:nvPr/>
      </p:nvGrpSpPr>
      <p:grpSpPr>
        <a:xfrm>
          <a:off x="0" y="0"/>
          <a:ext cx="0" cy="0"/>
          <a:chOff x="0" y="0"/>
          <a:chExt cx="0" cy="0"/>
        </a:xfrm>
      </p:grpSpPr>
      <p:pic>
        <p:nvPicPr>
          <p:cNvPr id="129" name="Google Shape;129;g10b81046df1_0_161"/>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130"/>
        <p:cNvGrpSpPr/>
        <p:nvPr/>
      </p:nvGrpSpPr>
      <p:grpSpPr>
        <a:xfrm>
          <a:off x="0" y="0"/>
          <a:ext cx="0" cy="0"/>
          <a:chOff x="0" y="0"/>
          <a:chExt cx="0" cy="0"/>
        </a:xfrm>
      </p:grpSpPr>
      <p:pic>
        <p:nvPicPr>
          <p:cNvPr id="131" name="Google Shape;131;g10b81046df1_0_167"/>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Portrait image with text">
  <p:cSld name="4_Portrait image with text">
    <p:spTree>
      <p:nvGrpSpPr>
        <p:cNvPr id="1" name="Shape 132"/>
        <p:cNvGrpSpPr/>
        <p:nvPr/>
      </p:nvGrpSpPr>
      <p:grpSpPr>
        <a:xfrm>
          <a:off x="0" y="0"/>
          <a:ext cx="0" cy="0"/>
          <a:chOff x="0" y="0"/>
          <a:chExt cx="0" cy="0"/>
        </a:xfrm>
      </p:grpSpPr>
      <p:pic>
        <p:nvPicPr>
          <p:cNvPr id="133" name="Google Shape;133;g10b81046df1_0_183"/>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134"/>
        <p:cNvGrpSpPr/>
        <p:nvPr/>
      </p:nvGrpSpPr>
      <p:grpSpPr>
        <a:xfrm>
          <a:off x="0" y="0"/>
          <a:ext cx="0" cy="0"/>
          <a:chOff x="0" y="0"/>
          <a:chExt cx="0" cy="0"/>
        </a:xfrm>
      </p:grpSpPr>
      <p:pic>
        <p:nvPicPr>
          <p:cNvPr id="135" name="Google Shape;135;g10b81046df1_0_145"/>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Portrait image with text">
  <p:cSld name="1_Portrait image with text">
    <p:spTree>
      <p:nvGrpSpPr>
        <p:cNvPr id="1" name="Shape 136"/>
        <p:cNvGrpSpPr/>
        <p:nvPr/>
      </p:nvGrpSpPr>
      <p:grpSpPr>
        <a:xfrm>
          <a:off x="0" y="0"/>
          <a:ext cx="0" cy="0"/>
          <a:chOff x="0" y="0"/>
          <a:chExt cx="0" cy="0"/>
        </a:xfrm>
      </p:grpSpPr>
      <p:pic>
        <p:nvPicPr>
          <p:cNvPr id="137" name="Google Shape;137;g10b81046df1_0_149"/>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Portrait image with text">
  <p:cSld name="2_Portrait image with text">
    <p:spTree>
      <p:nvGrpSpPr>
        <p:cNvPr id="1" name="Shape 138"/>
        <p:cNvGrpSpPr/>
        <p:nvPr/>
      </p:nvGrpSpPr>
      <p:grpSpPr>
        <a:xfrm>
          <a:off x="0" y="0"/>
          <a:ext cx="0" cy="0"/>
          <a:chOff x="0" y="0"/>
          <a:chExt cx="0" cy="0"/>
        </a:xfrm>
      </p:grpSpPr>
      <p:pic>
        <p:nvPicPr>
          <p:cNvPr id="139" name="Google Shape;139;g10b81046df1_0_151"/>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0_Portrait image with text">
  <p:cSld name="10_Portrait image with text">
    <p:spTree>
      <p:nvGrpSpPr>
        <p:cNvPr id="1" name="Shape 140"/>
        <p:cNvGrpSpPr/>
        <p:nvPr/>
      </p:nvGrpSpPr>
      <p:grpSpPr>
        <a:xfrm>
          <a:off x="0" y="0"/>
          <a:ext cx="0" cy="0"/>
          <a:chOff x="0" y="0"/>
          <a:chExt cx="0" cy="0"/>
        </a:xfrm>
      </p:grpSpPr>
      <p:pic>
        <p:nvPicPr>
          <p:cNvPr id="141" name="Google Shape;141;g10b81046df1_0_153"/>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1_Portrait image with text">
  <p:cSld name="11_Portrait image with text">
    <p:spTree>
      <p:nvGrpSpPr>
        <p:cNvPr id="1" name="Shape 142"/>
        <p:cNvGrpSpPr/>
        <p:nvPr/>
      </p:nvGrpSpPr>
      <p:grpSpPr>
        <a:xfrm>
          <a:off x="0" y="0"/>
          <a:ext cx="0" cy="0"/>
          <a:chOff x="0" y="0"/>
          <a:chExt cx="0" cy="0"/>
        </a:xfrm>
      </p:grpSpPr>
      <p:pic>
        <p:nvPicPr>
          <p:cNvPr id="143" name="Google Shape;143;g10b81046df1_0_155"/>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2_Portrait image with text">
  <p:cSld name="12_Portrait image with text">
    <p:spTree>
      <p:nvGrpSpPr>
        <p:cNvPr id="1" name="Shape 144"/>
        <p:cNvGrpSpPr/>
        <p:nvPr/>
      </p:nvGrpSpPr>
      <p:grpSpPr>
        <a:xfrm>
          <a:off x="0" y="0"/>
          <a:ext cx="0" cy="0"/>
          <a:chOff x="0" y="0"/>
          <a:chExt cx="0" cy="0"/>
        </a:xfrm>
      </p:grpSpPr>
      <p:pic>
        <p:nvPicPr>
          <p:cNvPr id="145" name="Google Shape;145;g10b81046df1_0_157"/>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Portrait image with text">
  <p:cSld name="1_Portrait image with text">
    <p:spTree>
      <p:nvGrpSpPr>
        <p:cNvPr id="1" name="Shape 21"/>
        <p:cNvGrpSpPr/>
        <p:nvPr/>
      </p:nvGrpSpPr>
      <p:grpSpPr>
        <a:xfrm>
          <a:off x="0" y="0"/>
          <a:ext cx="0" cy="0"/>
          <a:chOff x="0" y="0"/>
          <a:chExt cx="0" cy="0"/>
        </a:xfrm>
      </p:grpSpPr>
      <p:pic>
        <p:nvPicPr>
          <p:cNvPr id="22" name="Google Shape;22;p45"/>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3_Portrait image with text">
  <p:cSld name="13_Portrait image with text">
    <p:spTree>
      <p:nvGrpSpPr>
        <p:cNvPr id="1" name="Shape 146"/>
        <p:cNvGrpSpPr/>
        <p:nvPr/>
      </p:nvGrpSpPr>
      <p:grpSpPr>
        <a:xfrm>
          <a:off x="0" y="0"/>
          <a:ext cx="0" cy="0"/>
          <a:chOff x="0" y="0"/>
          <a:chExt cx="0" cy="0"/>
        </a:xfrm>
      </p:grpSpPr>
      <p:pic>
        <p:nvPicPr>
          <p:cNvPr id="147" name="Google Shape;147;g10b81046df1_0_159"/>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5_Portrait image with text">
  <p:cSld name="15_Portrait image with text">
    <p:spTree>
      <p:nvGrpSpPr>
        <p:cNvPr id="1" name="Shape 148"/>
        <p:cNvGrpSpPr/>
        <p:nvPr/>
      </p:nvGrpSpPr>
      <p:grpSpPr>
        <a:xfrm>
          <a:off x="0" y="0"/>
          <a:ext cx="0" cy="0"/>
          <a:chOff x="0" y="0"/>
          <a:chExt cx="0" cy="0"/>
        </a:xfrm>
      </p:grpSpPr>
      <p:pic>
        <p:nvPicPr>
          <p:cNvPr id="149" name="Google Shape;149;g10b81046df1_0_163"/>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9_Portrait image with text">
  <p:cSld name="19_Portrait image with text">
    <p:spTree>
      <p:nvGrpSpPr>
        <p:cNvPr id="1" name="Shape 150"/>
        <p:cNvGrpSpPr/>
        <p:nvPr/>
      </p:nvGrpSpPr>
      <p:grpSpPr>
        <a:xfrm>
          <a:off x="0" y="0"/>
          <a:ext cx="0" cy="0"/>
          <a:chOff x="0" y="0"/>
          <a:chExt cx="0" cy="0"/>
        </a:xfrm>
      </p:grpSpPr>
      <p:pic>
        <p:nvPicPr>
          <p:cNvPr id="151" name="Google Shape;151;g10b81046df1_0_165"/>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6_Portrait image with text">
  <p:cSld name="16_Portrait image with text">
    <p:spTree>
      <p:nvGrpSpPr>
        <p:cNvPr id="1" name="Shape 152"/>
        <p:cNvGrpSpPr/>
        <p:nvPr/>
      </p:nvGrpSpPr>
      <p:grpSpPr>
        <a:xfrm>
          <a:off x="0" y="0"/>
          <a:ext cx="0" cy="0"/>
          <a:chOff x="0" y="0"/>
          <a:chExt cx="0" cy="0"/>
        </a:xfrm>
      </p:grpSpPr>
      <p:pic>
        <p:nvPicPr>
          <p:cNvPr id="153" name="Google Shape;153;g10b81046df1_0_169"/>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0_Portrait image with text">
  <p:cSld name="20_Portrait image with text">
    <p:spTree>
      <p:nvGrpSpPr>
        <p:cNvPr id="1" name="Shape 154"/>
        <p:cNvGrpSpPr/>
        <p:nvPr/>
      </p:nvGrpSpPr>
      <p:grpSpPr>
        <a:xfrm>
          <a:off x="0" y="0"/>
          <a:ext cx="0" cy="0"/>
          <a:chOff x="0" y="0"/>
          <a:chExt cx="0" cy="0"/>
        </a:xfrm>
      </p:grpSpPr>
      <p:pic>
        <p:nvPicPr>
          <p:cNvPr id="155" name="Google Shape;155;g10b81046df1_0_171"/>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Bullets only">
  <p:cSld name="2_Bullets only">
    <p:spTree>
      <p:nvGrpSpPr>
        <p:cNvPr id="1" name="Shape 156"/>
        <p:cNvGrpSpPr/>
        <p:nvPr/>
      </p:nvGrpSpPr>
      <p:grpSpPr>
        <a:xfrm>
          <a:off x="0" y="0"/>
          <a:ext cx="0" cy="0"/>
          <a:chOff x="0" y="0"/>
          <a:chExt cx="0" cy="0"/>
        </a:xfrm>
      </p:grpSpPr>
      <p:pic>
        <p:nvPicPr>
          <p:cNvPr id="157" name="Google Shape;157;g10b81046df1_0_173"/>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8"/>
        <p:cNvGrpSpPr/>
        <p:nvPr/>
      </p:nvGrpSpPr>
      <p:grpSpPr>
        <a:xfrm>
          <a:off x="0" y="0"/>
          <a:ext cx="0" cy="0"/>
          <a:chOff x="0" y="0"/>
          <a:chExt cx="0" cy="0"/>
        </a:xfrm>
      </p:grpSpPr>
      <p:sp>
        <p:nvSpPr>
          <p:cNvPr id="159" name="Google Shape;159;g10b81046df1_0_17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10b81046df1_0_17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1" name="Google Shape;161;g10b81046df1_0_1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10b81046df1_0_1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10b81046df1_0_1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_Portrait image with text">
  <p:cSld name="5_Portrait image with text">
    <p:spTree>
      <p:nvGrpSpPr>
        <p:cNvPr id="1" name="Shape 164"/>
        <p:cNvGrpSpPr/>
        <p:nvPr/>
      </p:nvGrpSpPr>
      <p:grpSpPr>
        <a:xfrm>
          <a:off x="0" y="0"/>
          <a:ext cx="0" cy="0"/>
          <a:chOff x="0" y="0"/>
          <a:chExt cx="0" cy="0"/>
        </a:xfrm>
      </p:grpSpPr>
      <p:pic>
        <p:nvPicPr>
          <p:cNvPr id="165" name="Google Shape;165;g10b81046df1_0_181"/>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_Portrait image with text">
  <p:cSld name="8_Portrait image with text">
    <p:spTree>
      <p:nvGrpSpPr>
        <p:cNvPr id="1" name="Shape 166"/>
        <p:cNvGrpSpPr/>
        <p:nvPr/>
      </p:nvGrpSpPr>
      <p:grpSpPr>
        <a:xfrm>
          <a:off x="0" y="0"/>
          <a:ext cx="0" cy="0"/>
          <a:chOff x="0" y="0"/>
          <a:chExt cx="0" cy="0"/>
        </a:xfrm>
      </p:grpSpPr>
      <p:pic>
        <p:nvPicPr>
          <p:cNvPr id="167" name="Google Shape;167;g10b81046df1_0_185"/>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g10b81046df1_0_1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10b81046df1_0_1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g10b81046df1_0_1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10b81046df1_0_1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g10b81046df1_0_1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Portrait image with text">
  <p:cSld name="2_Portrait image with text">
    <p:spTree>
      <p:nvGrpSpPr>
        <p:cNvPr id="1" name="Shape 23"/>
        <p:cNvGrpSpPr/>
        <p:nvPr/>
      </p:nvGrpSpPr>
      <p:grpSpPr>
        <a:xfrm>
          <a:off x="0" y="0"/>
          <a:ext cx="0" cy="0"/>
          <a:chOff x="0" y="0"/>
          <a:chExt cx="0" cy="0"/>
        </a:xfrm>
      </p:grpSpPr>
      <p:pic>
        <p:nvPicPr>
          <p:cNvPr id="24" name="Google Shape;24;p46"/>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g10b81046df1_0_19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g10b81046df1_0_19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7" name="Google Shape;177;g10b81046df1_0_19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10b81046df1_0_1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10b81046df1_0_1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g10b81046df1_0_19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g10b81046df1_0_19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g10b81046df1_0_19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g10b81046df1_0_19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g10b81046df1_0_19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10b81046df1_0_1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g10b81046df1_0_20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10b81046df1_0_20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 name="Google Shape;190;g10b81046df1_0_20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g10b81046df1_0_20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g10b81046df1_0_20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g10b81046df1_0_2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10b81046df1_0_2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g10b81046df1_0_2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g10b81046df1_0_2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g10b81046df1_0_2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g10b81046df1_0_2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g10b81046df1_0_2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g10b81046df1_0_2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g10b81046df1_0_2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g10b81046df1_0_2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g10b81046df1_0_22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g10b81046df1_0_22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8" name="Google Shape;208;g10b81046df1_0_22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g10b81046df1_0_2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g10b81046df1_0_2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10b81046df1_0_2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g10b81046df1_0_23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g10b81046df1_0_231"/>
          <p:cNvSpPr>
            <a:spLocks noGrp="1"/>
          </p:cNvSpPr>
          <p:nvPr>
            <p:ph type="pic" idx="2"/>
          </p:nvPr>
        </p:nvSpPr>
        <p:spPr>
          <a:xfrm>
            <a:off x="5183188" y="987425"/>
            <a:ext cx="6172200" cy="4873500"/>
          </a:xfrm>
          <a:prstGeom prst="rect">
            <a:avLst/>
          </a:prstGeom>
          <a:noFill/>
          <a:ln>
            <a:noFill/>
          </a:ln>
        </p:spPr>
      </p:sp>
      <p:sp>
        <p:nvSpPr>
          <p:cNvPr id="215" name="Google Shape;215;g10b81046df1_0_23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g10b81046df1_0_2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g10b81046df1_0_2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g10b81046df1_0_2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g10b81046df1_0_2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g10b81046df1_0_2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g10b81046df1_0_2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g10b81046df1_0_2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g10b81046df1_0_2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g10b81046df1_0_24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g10b81046df1_0_24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g10b81046df1_0_2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g10b81046df1_0_2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g10b81046df1_0_2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2_Portrait image with text">
  <p:cSld name="12_Portrait image with text">
    <p:spTree>
      <p:nvGrpSpPr>
        <p:cNvPr id="1" name="Shape 237"/>
        <p:cNvGrpSpPr/>
        <p:nvPr/>
      </p:nvGrpSpPr>
      <p:grpSpPr>
        <a:xfrm>
          <a:off x="0" y="0"/>
          <a:ext cx="0" cy="0"/>
          <a:chOff x="0" y="0"/>
          <a:chExt cx="0" cy="0"/>
        </a:xfrm>
      </p:grpSpPr>
      <p:pic>
        <p:nvPicPr>
          <p:cNvPr id="238" name="Google Shape;238;g10b81046df1_0_1131"/>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Portrait image with text">
  <p:cSld name="10_Portrait image with text">
    <p:spTree>
      <p:nvGrpSpPr>
        <p:cNvPr id="1" name="Shape 25"/>
        <p:cNvGrpSpPr/>
        <p:nvPr/>
      </p:nvGrpSpPr>
      <p:grpSpPr>
        <a:xfrm>
          <a:off x="0" y="0"/>
          <a:ext cx="0" cy="0"/>
          <a:chOff x="0" y="0"/>
          <a:chExt cx="0" cy="0"/>
        </a:xfrm>
      </p:grpSpPr>
      <p:pic>
        <p:nvPicPr>
          <p:cNvPr id="26" name="Google Shape;26;p47"/>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ortrait image with text">
  <p:cSld name="Portrait image with text">
    <p:spTree>
      <p:nvGrpSpPr>
        <p:cNvPr id="1" name="Shape 239"/>
        <p:cNvGrpSpPr/>
        <p:nvPr/>
      </p:nvGrpSpPr>
      <p:grpSpPr>
        <a:xfrm>
          <a:off x="0" y="0"/>
          <a:ext cx="0" cy="0"/>
          <a:chOff x="0" y="0"/>
          <a:chExt cx="0" cy="0"/>
        </a:xfrm>
      </p:grpSpPr>
      <p:pic>
        <p:nvPicPr>
          <p:cNvPr id="240" name="Google Shape;240;g10b81046df1_0_1117"/>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241"/>
        <p:cNvGrpSpPr/>
        <p:nvPr/>
      </p:nvGrpSpPr>
      <p:grpSpPr>
        <a:xfrm>
          <a:off x="0" y="0"/>
          <a:ext cx="0" cy="0"/>
          <a:chOff x="0" y="0"/>
          <a:chExt cx="0" cy="0"/>
        </a:xfrm>
      </p:grpSpPr>
      <p:pic>
        <p:nvPicPr>
          <p:cNvPr id="242" name="Google Shape;242;g10b81046df1_0_1119"/>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ullets only">
  <p:cSld name="1_Bullets only">
    <p:spTree>
      <p:nvGrpSpPr>
        <p:cNvPr id="1" name="Shape 243"/>
        <p:cNvGrpSpPr/>
        <p:nvPr/>
      </p:nvGrpSpPr>
      <p:grpSpPr>
        <a:xfrm>
          <a:off x="0" y="0"/>
          <a:ext cx="0" cy="0"/>
          <a:chOff x="0" y="0"/>
          <a:chExt cx="0" cy="0"/>
        </a:xfrm>
      </p:grpSpPr>
      <p:pic>
        <p:nvPicPr>
          <p:cNvPr id="244" name="Google Shape;244;g10b81046df1_0_1121"/>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Portrait image with text">
  <p:cSld name="2_Portrait image with text">
    <p:spTree>
      <p:nvGrpSpPr>
        <p:cNvPr id="1" name="Shape 245"/>
        <p:cNvGrpSpPr/>
        <p:nvPr/>
      </p:nvGrpSpPr>
      <p:grpSpPr>
        <a:xfrm>
          <a:off x="0" y="0"/>
          <a:ext cx="0" cy="0"/>
          <a:chOff x="0" y="0"/>
          <a:chExt cx="0" cy="0"/>
        </a:xfrm>
      </p:grpSpPr>
      <p:pic>
        <p:nvPicPr>
          <p:cNvPr id="246" name="Google Shape;246;g10b81046df1_0_1123"/>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_Portrait image with text">
  <p:cSld name="4_Portrait image with text">
    <p:spTree>
      <p:nvGrpSpPr>
        <p:cNvPr id="1" name="Shape 247"/>
        <p:cNvGrpSpPr/>
        <p:nvPr/>
      </p:nvGrpSpPr>
      <p:grpSpPr>
        <a:xfrm>
          <a:off x="0" y="0"/>
          <a:ext cx="0" cy="0"/>
          <a:chOff x="0" y="0"/>
          <a:chExt cx="0" cy="0"/>
        </a:xfrm>
      </p:grpSpPr>
      <p:pic>
        <p:nvPicPr>
          <p:cNvPr id="248" name="Google Shape;248;g10b81046df1_0_1125"/>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9_Portrait image with text">
  <p:cSld name="9_Portrait image with text">
    <p:spTree>
      <p:nvGrpSpPr>
        <p:cNvPr id="1" name="Shape 249"/>
        <p:cNvGrpSpPr/>
        <p:nvPr/>
      </p:nvGrpSpPr>
      <p:grpSpPr>
        <a:xfrm>
          <a:off x="0" y="0"/>
          <a:ext cx="0" cy="0"/>
          <a:chOff x="0" y="0"/>
          <a:chExt cx="0" cy="0"/>
        </a:xfrm>
      </p:grpSpPr>
      <p:pic>
        <p:nvPicPr>
          <p:cNvPr id="250" name="Google Shape;250;g10b81046df1_0_1127"/>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0_Portrait image with text">
  <p:cSld name="10_Portrait image with text">
    <p:spTree>
      <p:nvGrpSpPr>
        <p:cNvPr id="1" name="Shape 251"/>
        <p:cNvGrpSpPr/>
        <p:nvPr/>
      </p:nvGrpSpPr>
      <p:grpSpPr>
        <a:xfrm>
          <a:off x="0" y="0"/>
          <a:ext cx="0" cy="0"/>
          <a:chOff x="0" y="0"/>
          <a:chExt cx="0" cy="0"/>
        </a:xfrm>
      </p:grpSpPr>
      <p:pic>
        <p:nvPicPr>
          <p:cNvPr id="252" name="Google Shape;252;g10b81046df1_0_1129"/>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3"/>
        <p:cNvGrpSpPr/>
        <p:nvPr/>
      </p:nvGrpSpPr>
      <p:grpSpPr>
        <a:xfrm>
          <a:off x="0" y="0"/>
          <a:ext cx="0" cy="0"/>
          <a:chOff x="0" y="0"/>
          <a:chExt cx="0" cy="0"/>
        </a:xfrm>
      </p:grpSpPr>
      <p:sp>
        <p:nvSpPr>
          <p:cNvPr id="254" name="Google Shape;254;g10b81046df1_0_113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g10b81046df1_0_113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6" name="Google Shape;256;g10b81046df1_0_11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g10b81046df1_0_11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g10b81046df1_0_11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9"/>
        <p:cNvGrpSpPr/>
        <p:nvPr/>
      </p:nvGrpSpPr>
      <p:grpSpPr>
        <a:xfrm>
          <a:off x="0" y="0"/>
          <a:ext cx="0" cy="0"/>
          <a:chOff x="0" y="0"/>
          <a:chExt cx="0" cy="0"/>
        </a:xfrm>
      </p:grpSpPr>
      <p:sp>
        <p:nvSpPr>
          <p:cNvPr id="260" name="Google Shape;260;g10b81046df1_0_11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g10b81046df1_0_11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g10b81046df1_0_11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10b81046df1_0_11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g10b81046df1_0_11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5"/>
        <p:cNvGrpSpPr/>
        <p:nvPr/>
      </p:nvGrpSpPr>
      <p:grpSpPr>
        <a:xfrm>
          <a:off x="0" y="0"/>
          <a:ext cx="0" cy="0"/>
          <a:chOff x="0" y="0"/>
          <a:chExt cx="0" cy="0"/>
        </a:xfrm>
      </p:grpSpPr>
      <p:sp>
        <p:nvSpPr>
          <p:cNvPr id="266" name="Google Shape;266;g10b81046df1_0_114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g10b81046df1_0_114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8" name="Google Shape;268;g10b81046df1_0_11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g10b81046df1_0_11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g10b81046df1_0_11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1_Portrait image with text">
  <p:cSld name="11_Portrait image with text">
    <p:spTree>
      <p:nvGrpSpPr>
        <p:cNvPr id="1" name="Shape 27"/>
        <p:cNvGrpSpPr/>
        <p:nvPr/>
      </p:nvGrpSpPr>
      <p:grpSpPr>
        <a:xfrm>
          <a:off x="0" y="0"/>
          <a:ext cx="0" cy="0"/>
          <a:chOff x="0" y="0"/>
          <a:chExt cx="0" cy="0"/>
        </a:xfrm>
      </p:grpSpPr>
      <p:pic>
        <p:nvPicPr>
          <p:cNvPr id="28" name="Google Shape;28;p48"/>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1"/>
        <p:cNvGrpSpPr/>
        <p:nvPr/>
      </p:nvGrpSpPr>
      <p:grpSpPr>
        <a:xfrm>
          <a:off x="0" y="0"/>
          <a:ext cx="0" cy="0"/>
          <a:chOff x="0" y="0"/>
          <a:chExt cx="0" cy="0"/>
        </a:xfrm>
      </p:grpSpPr>
      <p:sp>
        <p:nvSpPr>
          <p:cNvPr id="272" name="Google Shape;272;g10b81046df1_0_11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g10b81046df1_0_115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g10b81046df1_0_115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g10b81046df1_0_11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g10b81046df1_0_11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g10b81046df1_0_11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8"/>
        <p:cNvGrpSpPr/>
        <p:nvPr/>
      </p:nvGrpSpPr>
      <p:grpSpPr>
        <a:xfrm>
          <a:off x="0" y="0"/>
          <a:ext cx="0" cy="0"/>
          <a:chOff x="0" y="0"/>
          <a:chExt cx="0" cy="0"/>
        </a:xfrm>
      </p:grpSpPr>
      <p:sp>
        <p:nvSpPr>
          <p:cNvPr id="279" name="Google Shape;279;g10b81046df1_0_115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g10b81046df1_0_115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1" name="Google Shape;281;g10b81046df1_0_115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g10b81046df1_0_115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3" name="Google Shape;283;g10b81046df1_0_115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g10b81046df1_0_11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g10b81046df1_0_11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g10b81046df1_0_11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7"/>
        <p:cNvGrpSpPr/>
        <p:nvPr/>
      </p:nvGrpSpPr>
      <p:grpSpPr>
        <a:xfrm>
          <a:off x="0" y="0"/>
          <a:ext cx="0" cy="0"/>
          <a:chOff x="0" y="0"/>
          <a:chExt cx="0" cy="0"/>
        </a:xfrm>
      </p:grpSpPr>
      <p:sp>
        <p:nvSpPr>
          <p:cNvPr id="288" name="Google Shape;288;g10b81046df1_0_11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g10b81046df1_0_11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g10b81046df1_0_11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g10b81046df1_0_11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2"/>
        <p:cNvGrpSpPr/>
        <p:nvPr/>
      </p:nvGrpSpPr>
      <p:grpSpPr>
        <a:xfrm>
          <a:off x="0" y="0"/>
          <a:ext cx="0" cy="0"/>
          <a:chOff x="0" y="0"/>
          <a:chExt cx="0" cy="0"/>
        </a:xfrm>
      </p:grpSpPr>
      <p:sp>
        <p:nvSpPr>
          <p:cNvPr id="293" name="Google Shape;293;g10b81046df1_0_11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g10b81046df1_0_11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g10b81046df1_0_11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6"/>
        <p:cNvGrpSpPr/>
        <p:nvPr/>
      </p:nvGrpSpPr>
      <p:grpSpPr>
        <a:xfrm>
          <a:off x="0" y="0"/>
          <a:ext cx="0" cy="0"/>
          <a:chOff x="0" y="0"/>
          <a:chExt cx="0" cy="0"/>
        </a:xfrm>
      </p:grpSpPr>
      <p:sp>
        <p:nvSpPr>
          <p:cNvPr id="297" name="Google Shape;297;g10b81046df1_0_117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g10b81046df1_0_117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9" name="Google Shape;299;g10b81046df1_0_117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0" name="Google Shape;300;g10b81046df1_0_11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g10b81046df1_0_11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g10b81046df1_0_11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3"/>
        <p:cNvGrpSpPr/>
        <p:nvPr/>
      </p:nvGrpSpPr>
      <p:grpSpPr>
        <a:xfrm>
          <a:off x="0" y="0"/>
          <a:ext cx="0" cy="0"/>
          <a:chOff x="0" y="0"/>
          <a:chExt cx="0" cy="0"/>
        </a:xfrm>
      </p:grpSpPr>
      <p:sp>
        <p:nvSpPr>
          <p:cNvPr id="304" name="Google Shape;304;g10b81046df1_0_118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g10b81046df1_0_1183"/>
          <p:cNvSpPr>
            <a:spLocks noGrp="1"/>
          </p:cNvSpPr>
          <p:nvPr>
            <p:ph type="pic" idx="2"/>
          </p:nvPr>
        </p:nvSpPr>
        <p:spPr>
          <a:xfrm>
            <a:off x="5183188" y="987425"/>
            <a:ext cx="6172200" cy="4873500"/>
          </a:xfrm>
          <a:prstGeom prst="rect">
            <a:avLst/>
          </a:prstGeom>
          <a:noFill/>
          <a:ln>
            <a:noFill/>
          </a:ln>
        </p:spPr>
      </p:sp>
      <p:sp>
        <p:nvSpPr>
          <p:cNvPr id="306" name="Google Shape;306;g10b81046df1_0_118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7" name="Google Shape;307;g10b81046df1_0_11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g10b81046df1_0_11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g10b81046df1_0_11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0"/>
        <p:cNvGrpSpPr/>
        <p:nvPr/>
      </p:nvGrpSpPr>
      <p:grpSpPr>
        <a:xfrm>
          <a:off x="0" y="0"/>
          <a:ext cx="0" cy="0"/>
          <a:chOff x="0" y="0"/>
          <a:chExt cx="0" cy="0"/>
        </a:xfrm>
      </p:grpSpPr>
      <p:sp>
        <p:nvSpPr>
          <p:cNvPr id="311" name="Google Shape;311;g10b81046df1_0_11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g10b81046df1_0_119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g10b81046df1_0_11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g10b81046df1_0_11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g10b81046df1_0_11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6"/>
        <p:cNvGrpSpPr/>
        <p:nvPr/>
      </p:nvGrpSpPr>
      <p:grpSpPr>
        <a:xfrm>
          <a:off x="0" y="0"/>
          <a:ext cx="0" cy="0"/>
          <a:chOff x="0" y="0"/>
          <a:chExt cx="0" cy="0"/>
        </a:xfrm>
      </p:grpSpPr>
      <p:sp>
        <p:nvSpPr>
          <p:cNvPr id="317" name="Google Shape;317;g10b81046df1_0_119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g10b81046df1_0_119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g10b81046df1_0_11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g10b81046df1_0_11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g10b81046df1_0_11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Portrait image with text">
  <p:cSld name="12_Portrait image with text">
    <p:spTree>
      <p:nvGrpSpPr>
        <p:cNvPr id="1" name="Shape 29"/>
        <p:cNvGrpSpPr/>
        <p:nvPr/>
      </p:nvGrpSpPr>
      <p:grpSpPr>
        <a:xfrm>
          <a:off x="0" y="0"/>
          <a:ext cx="0" cy="0"/>
          <a:chOff x="0" y="0"/>
          <a:chExt cx="0" cy="0"/>
        </a:xfrm>
      </p:grpSpPr>
      <p:pic>
        <p:nvPicPr>
          <p:cNvPr id="30" name="Google Shape;30;p49"/>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_Portrait image with text">
  <p:cSld name="13_Portrait image with text">
    <p:spTree>
      <p:nvGrpSpPr>
        <p:cNvPr id="1" name="Shape 31"/>
        <p:cNvGrpSpPr/>
        <p:nvPr/>
      </p:nvGrpSpPr>
      <p:grpSpPr>
        <a:xfrm>
          <a:off x="0" y="0"/>
          <a:ext cx="0" cy="0"/>
          <a:chOff x="0" y="0"/>
          <a:chExt cx="0" cy="0"/>
        </a:xfrm>
      </p:grpSpPr>
      <p:pic>
        <p:nvPicPr>
          <p:cNvPr id="32" name="Google Shape;32;p50"/>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g10b81046df1_0_1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g10b81046df1_0_1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g10b81046df1_0_1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g10b81046df1_0_1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g10b81046df1_0_1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g10b81046df1_0_11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3" name="Google Shape;233;g10b81046df1_0_11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4" name="Google Shape;234;g10b81046df1_0_11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5" name="Google Shape;235;g10b81046df1_0_11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6" name="Google Shape;236;g10b81046df1_0_11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9.xml"/><Relationship Id="rId5" Type="http://schemas.openxmlformats.org/officeDocument/2006/relationships/hyperlink" Target="mailto:mhstbusiness.support@achievingforchildren.org.uk"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
          <p:cNvSpPr txBox="1">
            <a:spLocks noGrp="1"/>
          </p:cNvSpPr>
          <p:nvPr>
            <p:ph type="body" idx="4294967295"/>
          </p:nvPr>
        </p:nvSpPr>
        <p:spPr>
          <a:xfrm>
            <a:off x="6715816" y="3144817"/>
            <a:ext cx="5333546" cy="2003997"/>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B31166"/>
              </a:buClr>
              <a:buSzPts val="1200"/>
              <a:buNone/>
            </a:pPr>
            <a:r>
              <a:rPr lang="en-GB" sz="1500" b="1" cap="none"/>
              <a:t>MENTAL HEALTH SUPPORT TEAM (MHST)</a:t>
            </a:r>
            <a:endParaRPr/>
          </a:p>
          <a:p>
            <a:pPr marL="0" lvl="0" indent="0" algn="r" rtl="0">
              <a:lnSpc>
                <a:spcPct val="90000"/>
              </a:lnSpc>
              <a:spcBef>
                <a:spcPts val="0"/>
              </a:spcBef>
              <a:spcAft>
                <a:spcPts val="0"/>
              </a:spcAft>
              <a:buClr>
                <a:schemeClr val="dk1"/>
              </a:buClr>
              <a:buSzPts val="1500"/>
              <a:buNone/>
            </a:pPr>
            <a:r>
              <a:rPr lang="en-GB" sz="1500"/>
              <a:t>		</a:t>
            </a:r>
            <a:r>
              <a:rPr lang="en-GB" sz="1500" b="1"/>
              <a:t>Emotional Health Service</a:t>
            </a:r>
            <a:endParaRPr/>
          </a:p>
          <a:p>
            <a:pPr marL="0" lvl="0" indent="0" algn="r" rtl="0">
              <a:lnSpc>
                <a:spcPct val="90000"/>
              </a:lnSpc>
              <a:spcBef>
                <a:spcPts val="0"/>
              </a:spcBef>
              <a:spcAft>
                <a:spcPts val="0"/>
              </a:spcAft>
              <a:buClr>
                <a:schemeClr val="dk1"/>
              </a:buClr>
              <a:buSzPts val="1500"/>
              <a:buNone/>
            </a:pPr>
            <a:r>
              <a:rPr lang="en-GB" sz="1500" b="1"/>
              <a:t>Achieving for Children</a:t>
            </a:r>
            <a:endParaRPr/>
          </a:p>
          <a:p>
            <a:pPr marL="0" lvl="0" indent="0" algn="r" rtl="0">
              <a:lnSpc>
                <a:spcPct val="90000"/>
              </a:lnSpc>
              <a:spcBef>
                <a:spcPts val="0"/>
              </a:spcBef>
              <a:spcAft>
                <a:spcPts val="0"/>
              </a:spcAft>
              <a:buClr>
                <a:schemeClr val="dk1"/>
              </a:buClr>
              <a:buSzPts val="1500"/>
              <a:buNone/>
            </a:pPr>
            <a:r>
              <a:rPr lang="en-GB" sz="1500" b="1"/>
              <a:t>42 York Street</a:t>
            </a:r>
            <a:endParaRPr/>
          </a:p>
          <a:p>
            <a:pPr marL="0" lvl="0" indent="0" algn="r" rtl="0">
              <a:lnSpc>
                <a:spcPct val="90000"/>
              </a:lnSpc>
              <a:spcBef>
                <a:spcPts val="0"/>
              </a:spcBef>
              <a:spcAft>
                <a:spcPts val="0"/>
              </a:spcAft>
              <a:buClr>
                <a:schemeClr val="dk1"/>
              </a:buClr>
              <a:buSzPts val="1500"/>
              <a:buNone/>
            </a:pPr>
            <a:r>
              <a:rPr lang="en-GB" sz="1500" b="1"/>
              <a:t>London TW1 3BW</a:t>
            </a:r>
            <a:endParaRPr/>
          </a:p>
          <a:p>
            <a:pPr marL="0" lvl="0" indent="0" algn="r" rtl="0">
              <a:lnSpc>
                <a:spcPct val="90000"/>
              </a:lnSpc>
              <a:spcBef>
                <a:spcPts val="1000"/>
              </a:spcBef>
              <a:spcAft>
                <a:spcPts val="0"/>
              </a:spcAft>
              <a:buClr>
                <a:schemeClr val="dk1"/>
              </a:buClr>
              <a:buSzPts val="1500"/>
              <a:buNone/>
            </a:pPr>
            <a:r>
              <a:rPr lang="en-GB" sz="1500" b="1"/>
              <a:t> </a:t>
            </a:r>
            <a:endParaRPr/>
          </a:p>
        </p:txBody>
      </p:sp>
      <p:pic>
        <p:nvPicPr>
          <p:cNvPr id="327" name="Google Shape;327;p1"/>
          <p:cNvPicPr preferRelativeResize="0"/>
          <p:nvPr/>
        </p:nvPicPr>
        <p:blipFill rotWithShape="1">
          <a:blip r:embed="rId3">
            <a:alphaModFix/>
          </a:blip>
          <a:srcRect/>
          <a:stretch/>
        </p:blipFill>
        <p:spPr>
          <a:xfrm>
            <a:off x="363290" y="5846852"/>
            <a:ext cx="2762396" cy="715461"/>
          </a:xfrm>
          <a:prstGeom prst="rect">
            <a:avLst/>
          </a:prstGeom>
          <a:noFill/>
          <a:ln>
            <a:noFill/>
          </a:ln>
        </p:spPr>
      </p:pic>
      <p:pic>
        <p:nvPicPr>
          <p:cNvPr id="328" name="Google Shape;328;p1"/>
          <p:cNvPicPr preferRelativeResize="0"/>
          <p:nvPr/>
        </p:nvPicPr>
        <p:blipFill rotWithShape="1">
          <a:blip r:embed="rId4">
            <a:alphaModFix/>
          </a:blip>
          <a:srcRect r="31656" b="20236"/>
          <a:stretch/>
        </p:blipFill>
        <p:spPr>
          <a:xfrm>
            <a:off x="6715823" y="5259601"/>
            <a:ext cx="2708226" cy="1508550"/>
          </a:xfrm>
          <a:prstGeom prst="rect">
            <a:avLst/>
          </a:prstGeom>
          <a:noFill/>
          <a:ln>
            <a:noFill/>
          </a:ln>
        </p:spPr>
      </p:pic>
      <p:pic>
        <p:nvPicPr>
          <p:cNvPr id="329" name="Google Shape;329;p1"/>
          <p:cNvPicPr preferRelativeResize="0"/>
          <p:nvPr/>
        </p:nvPicPr>
        <p:blipFill rotWithShape="1">
          <a:blip r:embed="rId5">
            <a:alphaModFix/>
          </a:blip>
          <a:srcRect r="31608" b="20184"/>
          <a:stretch/>
        </p:blipFill>
        <p:spPr>
          <a:xfrm>
            <a:off x="9483774" y="5259601"/>
            <a:ext cx="2708226" cy="1508550"/>
          </a:xfrm>
          <a:prstGeom prst="rect">
            <a:avLst/>
          </a:prstGeom>
          <a:noFill/>
          <a:ln>
            <a:noFill/>
          </a:ln>
        </p:spPr>
      </p:pic>
      <p:pic>
        <p:nvPicPr>
          <p:cNvPr id="330" name="Google Shape;330;p1"/>
          <p:cNvPicPr preferRelativeResize="0"/>
          <p:nvPr/>
        </p:nvPicPr>
        <p:blipFill rotWithShape="1">
          <a:blip r:embed="rId6">
            <a:alphaModFix/>
          </a:blip>
          <a:srcRect/>
          <a:stretch/>
        </p:blipFill>
        <p:spPr>
          <a:xfrm>
            <a:off x="363290" y="4526374"/>
            <a:ext cx="2450186" cy="933521"/>
          </a:xfrm>
          <a:prstGeom prst="rect">
            <a:avLst/>
          </a:prstGeom>
          <a:noFill/>
          <a:ln>
            <a:noFill/>
          </a:ln>
        </p:spPr>
      </p:pic>
      <p:sp>
        <p:nvSpPr>
          <p:cNvPr id="331" name="Google Shape;331;p1"/>
          <p:cNvSpPr txBox="1"/>
          <p:nvPr/>
        </p:nvSpPr>
        <p:spPr>
          <a:xfrm>
            <a:off x="0" y="1"/>
            <a:ext cx="12192000" cy="3033900"/>
          </a:xfrm>
          <a:prstGeom prst="rect">
            <a:avLst/>
          </a:prstGeom>
          <a:solidFill>
            <a:srgbClr val="FFC000"/>
          </a:solid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chemeClr val="dk1"/>
              </a:buClr>
              <a:buSzPts val="6100"/>
              <a:buFont typeface="Calibri"/>
              <a:buNone/>
            </a:pPr>
            <a:r>
              <a:rPr lang="en-GB" sz="6100" b="1" i="0" u="none" strike="noStrike" cap="none">
                <a:solidFill>
                  <a:schemeClr val="dk1"/>
                </a:solidFill>
                <a:latin typeface="Calibri"/>
                <a:ea typeface="Calibri"/>
                <a:cs typeface="Calibri"/>
                <a:sym typeface="Calibri"/>
              </a:rPr>
              <a:t>MHST Coffee </a:t>
            </a:r>
            <a:r>
              <a:rPr lang="en-GB" sz="6100" b="1">
                <a:solidFill>
                  <a:schemeClr val="dk1"/>
                </a:solidFill>
                <a:latin typeface="Calibri"/>
                <a:ea typeface="Calibri"/>
                <a:cs typeface="Calibri"/>
                <a:sym typeface="Calibri"/>
              </a:rPr>
              <a:t>Afternoon</a:t>
            </a:r>
            <a:r>
              <a:rPr lang="en-GB" sz="6100" b="1" i="0" u="none" strike="noStrike" cap="none">
                <a:solidFill>
                  <a:schemeClr val="dk1"/>
                </a:solidFill>
                <a:latin typeface="Calibri"/>
                <a:ea typeface="Calibri"/>
                <a:cs typeface="Calibri"/>
                <a:sym typeface="Calibri"/>
              </a:rPr>
              <a:t>: </a:t>
            </a:r>
            <a:endParaRPr sz="6100" b="1"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chemeClr val="dk1"/>
              </a:buClr>
              <a:buSzPts val="6100"/>
              <a:buFont typeface="Calibri"/>
              <a:buNone/>
            </a:pPr>
            <a:r>
              <a:rPr lang="en-GB" sz="6100" b="1" i="0" u="none" strike="noStrike" cap="none">
                <a:solidFill>
                  <a:schemeClr val="dk1"/>
                </a:solidFill>
                <a:latin typeface="Calibri"/>
                <a:ea typeface="Calibri"/>
                <a:cs typeface="Calibri"/>
                <a:sym typeface="Calibri"/>
              </a:rPr>
              <a:t>Talking to your child about </a:t>
            </a:r>
            <a:endParaRPr sz="6100" b="1"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chemeClr val="dk1"/>
              </a:buClr>
              <a:buSzPts val="6100"/>
              <a:buFont typeface="Calibri"/>
              <a:buNone/>
            </a:pPr>
            <a:r>
              <a:rPr lang="en-GB" sz="6100" b="1" i="0" u="none" strike="noStrike" cap="none">
                <a:solidFill>
                  <a:schemeClr val="dk1"/>
                </a:solidFill>
                <a:latin typeface="Calibri"/>
                <a:ea typeface="Calibri"/>
                <a:cs typeface="Calibri"/>
                <a:sym typeface="Calibri"/>
              </a:rPr>
              <a:t>anxiety &amp; worries</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chemeClr val="dk1"/>
              </a:buClr>
              <a:buSzPts val="1200"/>
              <a:buFont typeface="Calibri"/>
              <a:buNone/>
            </a:pPr>
            <a:endParaRPr sz="1500" b="1" i="0" u="none" strike="noStrike" cap="none">
              <a:solidFill>
                <a:schemeClr val="dk1"/>
              </a:solidFill>
              <a:latin typeface="Calibri"/>
              <a:ea typeface="Calibri"/>
              <a:cs typeface="Calibri"/>
              <a:sym typeface="Calibri"/>
            </a:endParaRPr>
          </a:p>
        </p:txBody>
      </p:sp>
      <p:pic>
        <p:nvPicPr>
          <p:cNvPr id="332" name="Google Shape;332;p1"/>
          <p:cNvPicPr preferRelativeResize="0"/>
          <p:nvPr/>
        </p:nvPicPr>
        <p:blipFill rotWithShape="1">
          <a:blip r:embed="rId7">
            <a:alphaModFix/>
          </a:blip>
          <a:srcRect/>
          <a:stretch/>
        </p:blipFill>
        <p:spPr>
          <a:xfrm>
            <a:off x="6916999" y="3144817"/>
            <a:ext cx="1668145" cy="20961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g10b81046df1_0_626" descr="http://displays.tpet.co.uk/ResourceImages/Previews/138/1.jpg"/>
          <p:cNvPicPr preferRelativeResize="0"/>
          <p:nvPr/>
        </p:nvPicPr>
        <p:blipFill rotWithShape="1">
          <a:blip r:embed="rId3">
            <a:alphaModFix/>
          </a:blip>
          <a:srcRect/>
          <a:stretch/>
        </p:blipFill>
        <p:spPr>
          <a:xfrm>
            <a:off x="540625" y="429550"/>
            <a:ext cx="2143125" cy="3009908"/>
          </a:xfrm>
          <a:prstGeom prst="rect">
            <a:avLst/>
          </a:prstGeom>
          <a:noFill/>
          <a:ln>
            <a:noFill/>
          </a:ln>
        </p:spPr>
      </p:pic>
      <p:pic>
        <p:nvPicPr>
          <p:cNvPr id="417" name="Google Shape;417;g10b81046df1_0_626" descr="Image result for childrens drawings sad face"/>
          <p:cNvPicPr preferRelativeResize="0"/>
          <p:nvPr/>
        </p:nvPicPr>
        <p:blipFill rotWithShape="1">
          <a:blip r:embed="rId4">
            <a:alphaModFix/>
          </a:blip>
          <a:srcRect t="8324" r="-775"/>
          <a:stretch/>
        </p:blipFill>
        <p:spPr>
          <a:xfrm>
            <a:off x="2764277" y="3896720"/>
            <a:ext cx="2155723" cy="2457450"/>
          </a:xfrm>
          <a:prstGeom prst="rect">
            <a:avLst/>
          </a:prstGeom>
          <a:noFill/>
          <a:ln>
            <a:noFill/>
          </a:ln>
        </p:spPr>
      </p:pic>
      <p:pic>
        <p:nvPicPr>
          <p:cNvPr id="418" name="Google Shape;418;g10b81046df1_0_626" descr="Related image"/>
          <p:cNvPicPr preferRelativeResize="0"/>
          <p:nvPr/>
        </p:nvPicPr>
        <p:blipFill rotWithShape="1">
          <a:blip r:embed="rId5">
            <a:alphaModFix/>
          </a:blip>
          <a:srcRect/>
          <a:stretch/>
        </p:blipFill>
        <p:spPr>
          <a:xfrm>
            <a:off x="7152674" y="325051"/>
            <a:ext cx="2354726" cy="3369825"/>
          </a:xfrm>
          <a:prstGeom prst="rect">
            <a:avLst/>
          </a:prstGeom>
          <a:noFill/>
          <a:ln>
            <a:noFill/>
          </a:ln>
        </p:spPr>
      </p:pic>
      <p:pic>
        <p:nvPicPr>
          <p:cNvPr id="419" name="Google Shape;419;g10b81046df1_0_626" descr="Image result for chateez keyring"/>
          <p:cNvPicPr preferRelativeResize="0"/>
          <p:nvPr/>
        </p:nvPicPr>
        <p:blipFill rotWithShape="1">
          <a:blip r:embed="rId6">
            <a:alphaModFix/>
          </a:blip>
          <a:srcRect/>
          <a:stretch/>
        </p:blipFill>
        <p:spPr>
          <a:xfrm>
            <a:off x="5975376" y="3914971"/>
            <a:ext cx="1815700" cy="2420944"/>
          </a:xfrm>
          <a:prstGeom prst="rect">
            <a:avLst/>
          </a:prstGeom>
          <a:noFill/>
          <a:ln>
            <a:noFill/>
          </a:ln>
        </p:spPr>
      </p:pic>
      <p:pic>
        <p:nvPicPr>
          <p:cNvPr id="420" name="Google Shape;420;g10b81046df1_0_626" descr="Related image"/>
          <p:cNvPicPr preferRelativeResize="0"/>
          <p:nvPr/>
        </p:nvPicPr>
        <p:blipFill rotWithShape="1">
          <a:blip r:embed="rId7">
            <a:alphaModFix/>
          </a:blip>
          <a:srcRect/>
          <a:stretch/>
        </p:blipFill>
        <p:spPr>
          <a:xfrm>
            <a:off x="3911176" y="325051"/>
            <a:ext cx="1650850" cy="3161795"/>
          </a:xfrm>
          <a:prstGeom prst="rect">
            <a:avLst/>
          </a:prstGeom>
          <a:noFill/>
          <a:ln>
            <a:noFill/>
          </a:ln>
        </p:spPr>
      </p:pic>
      <p:pic>
        <p:nvPicPr>
          <p:cNvPr id="421" name="Google Shape;421;g10b81046df1_0_626" descr="https://images-na.ssl-images-amazon.com/images/I/51Tn-f3C-wL._SY496_BO1,204,203,200_.jpg"/>
          <p:cNvPicPr preferRelativeResize="0"/>
          <p:nvPr/>
        </p:nvPicPr>
        <p:blipFill rotWithShape="1">
          <a:blip r:embed="rId8">
            <a:alphaModFix/>
          </a:blip>
          <a:srcRect/>
          <a:stretch/>
        </p:blipFill>
        <p:spPr>
          <a:xfrm>
            <a:off x="9507400" y="4294275"/>
            <a:ext cx="2143125" cy="218393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0b81046df1_0_638"/>
          <p:cNvSpPr/>
          <p:nvPr/>
        </p:nvSpPr>
        <p:spPr>
          <a:xfrm>
            <a:off x="1503275" y="1464925"/>
            <a:ext cx="7929000" cy="503700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2100" b="0" i="0" u="none" strike="noStrike" cap="none">
                <a:solidFill>
                  <a:schemeClr val="dk1"/>
                </a:solidFill>
                <a:latin typeface="Calibri"/>
                <a:ea typeface="Calibri"/>
                <a:cs typeface="Calibri"/>
                <a:sym typeface="Calibri"/>
              </a:rPr>
              <a:t>Some children ask for reassurance about the same situation over and</a:t>
            </a:r>
            <a:r>
              <a:rPr lang="en-GB" sz="1700" b="0" i="0" u="none" strike="noStrike" cap="none">
                <a:solidFill>
                  <a:srgbClr val="000000"/>
                </a:solidFill>
                <a:latin typeface="Calibri"/>
                <a:ea typeface="Calibri"/>
                <a:cs typeface="Calibri"/>
                <a:sym typeface="Calibri"/>
              </a:rPr>
              <a:t> </a:t>
            </a:r>
            <a:r>
              <a:rPr lang="en-GB" sz="2100" b="0" i="0" u="none" strike="noStrike" cap="none">
                <a:solidFill>
                  <a:schemeClr val="dk1"/>
                </a:solidFill>
                <a:latin typeface="Calibri"/>
                <a:ea typeface="Calibri"/>
                <a:cs typeface="Calibri"/>
                <a:sym typeface="Calibri"/>
              </a:rPr>
              <a:t>over again. Most parents already know that giving reassurance over and over again is not only exhausting but also doesn’t work. </a:t>
            </a:r>
            <a:endParaRPr sz="2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2100" b="0" i="0" u="none" strike="noStrike" cap="none">
                <a:solidFill>
                  <a:schemeClr val="dk1"/>
                </a:solidFill>
                <a:latin typeface="Calibri"/>
                <a:ea typeface="Calibri"/>
                <a:cs typeface="Calibri"/>
                <a:sym typeface="Calibri"/>
              </a:rPr>
              <a:t>This reassurance seeking ends up being a behaviour that, although well intentioned, only decreases anxiety in the short term, and actually ends up reinforcing the worried thoughts of the child that they cannot cope on their own. </a:t>
            </a:r>
            <a:endParaRPr sz="2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2100" b="0" i="0" u="none" strike="noStrike" cap="none">
                <a:solidFill>
                  <a:schemeClr val="dk1"/>
                </a:solidFill>
                <a:latin typeface="Calibri"/>
                <a:ea typeface="Calibri"/>
                <a:cs typeface="Calibri"/>
                <a:sym typeface="Calibri"/>
              </a:rPr>
              <a:t>It is not that we can never give reassurance but we can think about how much and when it is helpful. A helpful question to ask ourselves is whether the reassurance is helping the child to have a go at new things and test their fears, or if it’s stopping them from learning for themselves. </a:t>
            </a:r>
            <a:endParaRPr sz="2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900" b="0" i="0" u="none" strike="noStrike" cap="none">
              <a:solidFill>
                <a:schemeClr val="dk1"/>
              </a:solidFill>
              <a:latin typeface="Calibri"/>
              <a:ea typeface="Calibri"/>
              <a:cs typeface="Calibri"/>
              <a:sym typeface="Calibri"/>
            </a:endParaRPr>
          </a:p>
        </p:txBody>
      </p:sp>
      <p:sp>
        <p:nvSpPr>
          <p:cNvPr id="427" name="Google Shape;427;g10b81046df1_0_638"/>
          <p:cNvSpPr/>
          <p:nvPr/>
        </p:nvSpPr>
        <p:spPr>
          <a:xfrm>
            <a:off x="1919246" y="362580"/>
            <a:ext cx="8353500" cy="8817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Reassurance</a:t>
            </a:r>
            <a:endParaRPr sz="3600" b="0" i="0" u="none" strike="noStrike" cap="none">
              <a:solidFill>
                <a:schemeClr val="dk1"/>
              </a:solidFill>
              <a:latin typeface="Calibri"/>
              <a:ea typeface="Calibri"/>
              <a:cs typeface="Calibri"/>
              <a:sym typeface="Calibri"/>
            </a:endParaRPr>
          </a:p>
        </p:txBody>
      </p:sp>
      <p:sp>
        <p:nvSpPr>
          <p:cNvPr id="428" name="Google Shape;428;g10b81046df1_0_638"/>
          <p:cNvSpPr/>
          <p:nvPr/>
        </p:nvSpPr>
        <p:spPr>
          <a:xfrm>
            <a:off x="9657725" y="1485275"/>
            <a:ext cx="2085600" cy="1277700"/>
          </a:xfrm>
          <a:prstGeom prst="wedgeRoundRectCallout">
            <a:avLst>
              <a:gd name="adj1" fmla="val -40992"/>
              <a:gd name="adj2" fmla="val 69112"/>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‘Will I be OK at school?’’</a:t>
            </a:r>
            <a:endParaRPr sz="2400" b="0" i="0" u="none" strike="noStrike" cap="none">
              <a:solidFill>
                <a:srgbClr val="000000"/>
              </a:solidFill>
              <a:latin typeface="Calibri"/>
              <a:ea typeface="Calibri"/>
              <a:cs typeface="Calibri"/>
              <a:sym typeface="Calibri"/>
            </a:endParaRPr>
          </a:p>
        </p:txBody>
      </p:sp>
      <p:sp>
        <p:nvSpPr>
          <p:cNvPr id="429" name="Google Shape;429;g10b81046df1_0_638"/>
          <p:cNvSpPr/>
          <p:nvPr/>
        </p:nvSpPr>
        <p:spPr>
          <a:xfrm>
            <a:off x="9657725" y="4925775"/>
            <a:ext cx="2085600" cy="1277700"/>
          </a:xfrm>
          <a:prstGeom prst="wedgeRoundRectCallout">
            <a:avLst>
              <a:gd name="adj1" fmla="val -20271"/>
              <a:gd name="adj2" fmla="val 77771"/>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‘Are you OK?’’</a:t>
            </a:r>
            <a:endParaRPr sz="2400" b="0" i="0" u="none" strike="noStrike" cap="none">
              <a:solidFill>
                <a:srgbClr val="000000"/>
              </a:solidFill>
              <a:latin typeface="Calibri"/>
              <a:ea typeface="Calibri"/>
              <a:cs typeface="Calibri"/>
              <a:sym typeface="Calibri"/>
            </a:endParaRPr>
          </a:p>
        </p:txBody>
      </p:sp>
      <p:sp>
        <p:nvSpPr>
          <p:cNvPr id="430" name="Google Shape;430;g10b81046df1_0_638"/>
          <p:cNvSpPr/>
          <p:nvPr/>
        </p:nvSpPr>
        <p:spPr>
          <a:xfrm>
            <a:off x="9918500" y="3205513"/>
            <a:ext cx="2085600" cy="1277700"/>
          </a:xfrm>
          <a:prstGeom prst="wedgeRoundRectCallout">
            <a:avLst>
              <a:gd name="adj1" fmla="val 31189"/>
              <a:gd name="adj2" fmla="val 75647"/>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‘What if I can’t do it?’’</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0b81046df1_0_643"/>
          <p:cNvSpPr/>
          <p:nvPr/>
        </p:nvSpPr>
        <p:spPr>
          <a:xfrm>
            <a:off x="1134300" y="1428875"/>
            <a:ext cx="9923400" cy="505410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000" b="1" i="0" u="none" strike="noStrike" cap="none">
                <a:solidFill>
                  <a:schemeClr val="dk1"/>
                </a:solidFill>
                <a:latin typeface="Arial"/>
                <a:ea typeface="Arial"/>
                <a:cs typeface="Arial"/>
                <a:sym typeface="Arial"/>
              </a:rPr>
              <a:t>A gradual approach to reducing reassurance:</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000" b="1"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AutoNum type="arabicPeriod"/>
            </a:pPr>
            <a:r>
              <a:rPr lang="en-GB" sz="2000" b="0" i="0" u="none" strike="noStrike" cap="none">
                <a:solidFill>
                  <a:schemeClr val="dk1"/>
                </a:solidFill>
                <a:latin typeface="Arial"/>
                <a:ea typeface="Arial"/>
                <a:cs typeface="Arial"/>
                <a:sym typeface="Arial"/>
              </a:rPr>
              <a:t>You can agree to give only 1 item of reassurance per situation or daily (you decide)</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AutoNum type="arabicPeriod"/>
            </a:pPr>
            <a:r>
              <a:rPr lang="en-GB" sz="2000" b="0" i="0" u="none" strike="noStrike" cap="none">
                <a:solidFill>
                  <a:schemeClr val="dk1"/>
                </a:solidFill>
                <a:latin typeface="Arial"/>
                <a:ea typeface="Arial"/>
                <a:cs typeface="Arial"/>
                <a:sym typeface="Arial"/>
              </a:rPr>
              <a:t>Respond differently without giving reassurance. You can use the talking tips to find out more about what is worrying them, or use questions which help them to build their confidence and self-esteem and trust that they know the answer: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900" b="0" i="1" u="none" strike="noStrike" cap="none">
                <a:solidFill>
                  <a:schemeClr val="dk1"/>
                </a:solidFill>
                <a:latin typeface="Arial"/>
                <a:ea typeface="Arial"/>
                <a:cs typeface="Arial"/>
                <a:sym typeface="Arial"/>
              </a:rPr>
              <a:t>“You already know the answer to that question. I am not going to answer that.”</a:t>
            </a:r>
            <a:endParaRPr sz="19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900" b="0" i="1" u="none" strike="noStrike" cap="none">
                <a:solidFill>
                  <a:schemeClr val="dk1"/>
                </a:solidFill>
                <a:latin typeface="Arial"/>
                <a:ea typeface="Arial"/>
                <a:cs typeface="Arial"/>
                <a:sym typeface="Arial"/>
              </a:rPr>
              <a:t> “It sounds like you are feeling worried, what can we do to help you feel a bit better - maybe some relaxed breathing? Are there any helpful thoughts that you can tell yourself?”</a:t>
            </a:r>
            <a:endParaRPr sz="19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900" b="0" i="1" u="none" strike="noStrike" cap="none">
                <a:solidFill>
                  <a:schemeClr val="dk1"/>
                </a:solidFill>
                <a:latin typeface="Arial"/>
                <a:ea typeface="Arial"/>
                <a:cs typeface="Arial"/>
                <a:sym typeface="Arial"/>
              </a:rPr>
              <a:t>“What do you think? How could you handle that?”</a:t>
            </a:r>
            <a:endParaRPr sz="1900" b="0" i="1" u="none" strike="noStrike" cap="none">
              <a:solidFill>
                <a:srgbClr val="000000"/>
              </a:solidFill>
              <a:latin typeface="Arial"/>
              <a:ea typeface="Arial"/>
              <a:cs typeface="Arial"/>
              <a:sym typeface="Arial"/>
            </a:endParaRPr>
          </a:p>
        </p:txBody>
      </p:sp>
      <p:sp>
        <p:nvSpPr>
          <p:cNvPr id="436" name="Google Shape;436;g10b81046df1_0_643"/>
          <p:cNvSpPr/>
          <p:nvPr/>
        </p:nvSpPr>
        <p:spPr>
          <a:xfrm>
            <a:off x="1919246" y="362580"/>
            <a:ext cx="8353500" cy="8817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What can we do instead?</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10b81046df1_0_739"/>
          <p:cNvSpPr/>
          <p:nvPr/>
        </p:nvSpPr>
        <p:spPr>
          <a:xfrm>
            <a:off x="2179800" y="349100"/>
            <a:ext cx="8011500" cy="11862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What has worked for managing your child’s worries?</a:t>
            </a:r>
            <a:endParaRPr sz="3600" b="0" i="0" u="none" strike="noStrike" cap="none">
              <a:solidFill>
                <a:schemeClr val="dk1"/>
              </a:solidFill>
              <a:latin typeface="Calibri"/>
              <a:ea typeface="Calibri"/>
              <a:cs typeface="Calibri"/>
              <a:sym typeface="Calibri"/>
            </a:endParaRPr>
          </a:p>
        </p:txBody>
      </p:sp>
      <p:pic>
        <p:nvPicPr>
          <p:cNvPr id="443" name="Google Shape;443;g10b81046df1_0_739"/>
          <p:cNvPicPr preferRelativeResize="0"/>
          <p:nvPr/>
        </p:nvPicPr>
        <p:blipFill rotWithShape="1">
          <a:blip r:embed="rId3">
            <a:alphaModFix/>
          </a:blip>
          <a:srcRect/>
          <a:stretch/>
        </p:blipFill>
        <p:spPr>
          <a:xfrm>
            <a:off x="5198126" y="1806674"/>
            <a:ext cx="1974850" cy="3851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10b81046df1_0_869"/>
          <p:cNvSpPr/>
          <p:nvPr/>
        </p:nvSpPr>
        <p:spPr>
          <a:xfrm>
            <a:off x="2169150" y="1601775"/>
            <a:ext cx="7853700" cy="4793100"/>
          </a:xfrm>
          <a:prstGeom prst="roundRect">
            <a:avLst>
              <a:gd name="adj" fmla="val 16667"/>
            </a:avLst>
          </a:prstGeom>
          <a:solidFill>
            <a:schemeClr val="lt1"/>
          </a:solidFill>
          <a:ln w="9525"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457200" marR="0" lvl="0" indent="-393700" algn="l" rtl="0">
              <a:lnSpc>
                <a:spcPct val="100000"/>
              </a:lnSpc>
              <a:spcBef>
                <a:spcPts val="1000"/>
              </a:spcBef>
              <a:spcAft>
                <a:spcPts val="0"/>
              </a:spcAft>
              <a:buClr>
                <a:schemeClr val="dk1"/>
              </a:buClr>
              <a:buSzPts val="2600"/>
              <a:buFont typeface="Calibri"/>
              <a:buChar char="●"/>
            </a:pPr>
            <a:r>
              <a:rPr lang="en-GB" sz="2600" b="0" i="0" u="none" strike="noStrike" cap="none">
                <a:solidFill>
                  <a:schemeClr val="dk1"/>
                </a:solidFill>
                <a:latin typeface="Calibri"/>
                <a:ea typeface="Calibri"/>
                <a:cs typeface="Calibri"/>
                <a:sym typeface="Calibri"/>
              </a:rPr>
              <a:t>Helping Your Child with Fears and Worries: A Self-help Guide by Cathy Creswell &amp; Lucy Willetts </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1000"/>
              </a:spcBef>
              <a:spcAft>
                <a:spcPts val="0"/>
              </a:spcAft>
              <a:buClr>
                <a:schemeClr val="dk1"/>
              </a:buClr>
              <a:buSzPts val="2600"/>
              <a:buFont typeface="Calibri"/>
              <a:buChar char="●"/>
            </a:pPr>
            <a:r>
              <a:rPr lang="en-GB" sz="2600" b="0" i="0" u="none" strike="noStrike" cap="none">
                <a:solidFill>
                  <a:schemeClr val="dk1"/>
                </a:solidFill>
                <a:latin typeface="Calibri"/>
                <a:ea typeface="Calibri"/>
                <a:cs typeface="Calibri"/>
                <a:sym typeface="Calibri"/>
              </a:rPr>
              <a:t>Anxiety Canada website</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1000"/>
              </a:spcBef>
              <a:spcAft>
                <a:spcPts val="0"/>
              </a:spcAft>
              <a:buClr>
                <a:schemeClr val="dk1"/>
              </a:buClr>
              <a:buSzPts val="2600"/>
              <a:buFont typeface="Calibri"/>
              <a:buChar char="●"/>
            </a:pPr>
            <a:r>
              <a:rPr lang="en-GB" sz="2600" b="0" i="0" u="none" strike="noStrike" cap="none">
                <a:solidFill>
                  <a:schemeClr val="dk1"/>
                </a:solidFill>
                <a:latin typeface="Calibri"/>
                <a:ea typeface="Calibri"/>
                <a:cs typeface="Calibri"/>
                <a:sym typeface="Calibri"/>
              </a:rPr>
              <a:t>What To Do When You Worry Too Much by Dawn Huebner</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1000"/>
              </a:spcBef>
              <a:spcAft>
                <a:spcPts val="0"/>
              </a:spcAft>
              <a:buClr>
                <a:schemeClr val="dk1"/>
              </a:buClr>
              <a:buSzPts val="2600"/>
              <a:buFont typeface="Calibri"/>
              <a:buChar char="●"/>
            </a:pPr>
            <a:r>
              <a:rPr lang="en-GB" sz="2600" b="0" i="0" u="none" strike="noStrike" cap="none">
                <a:solidFill>
                  <a:schemeClr val="dk1"/>
                </a:solidFill>
                <a:latin typeface="Calibri"/>
                <a:ea typeface="Calibri"/>
                <a:cs typeface="Calibri"/>
                <a:sym typeface="Calibri"/>
              </a:rPr>
              <a:t>The Invisible String by Patrick Karst</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1000"/>
              </a:spcBef>
              <a:spcAft>
                <a:spcPts val="0"/>
              </a:spcAft>
              <a:buClr>
                <a:schemeClr val="dk1"/>
              </a:buClr>
              <a:buSzPts val="2600"/>
              <a:buFont typeface="Calibri"/>
              <a:buChar char="●"/>
            </a:pPr>
            <a:r>
              <a:rPr lang="en-GB" sz="2600" b="0" i="0" u="none" strike="noStrike" cap="none">
                <a:solidFill>
                  <a:schemeClr val="dk1"/>
                </a:solidFill>
                <a:latin typeface="Calibri"/>
                <a:ea typeface="Calibri"/>
                <a:cs typeface="Calibri"/>
                <a:sym typeface="Calibri"/>
              </a:rPr>
              <a:t>My Strong Mind books by Niels Van Hove</a:t>
            </a:r>
            <a:endParaRPr sz="2600" b="0" i="0" u="none" strike="noStrike" cap="none">
              <a:solidFill>
                <a:schemeClr val="dk1"/>
              </a:solidFill>
              <a:latin typeface="Calibri"/>
              <a:ea typeface="Calibri"/>
              <a:cs typeface="Calibri"/>
              <a:sym typeface="Calibri"/>
            </a:endParaRPr>
          </a:p>
          <a:p>
            <a:pPr marL="457200" marR="0" lvl="0" indent="-393700" algn="l" rtl="0">
              <a:lnSpc>
                <a:spcPct val="100000"/>
              </a:lnSpc>
              <a:spcBef>
                <a:spcPts val="1000"/>
              </a:spcBef>
              <a:spcAft>
                <a:spcPts val="1000"/>
              </a:spcAft>
              <a:buClr>
                <a:schemeClr val="dk1"/>
              </a:buClr>
              <a:buSzPts val="2600"/>
              <a:buFont typeface="Calibri"/>
              <a:buChar char="●"/>
            </a:pPr>
            <a:r>
              <a:rPr lang="en-GB" sz="2600" b="0" i="0" u="none" strike="noStrike" cap="none">
                <a:solidFill>
                  <a:schemeClr val="dk1"/>
                </a:solidFill>
                <a:latin typeface="Calibri"/>
                <a:ea typeface="Calibri"/>
                <a:cs typeface="Calibri"/>
                <a:sym typeface="Calibri"/>
              </a:rPr>
              <a:t>Headspace - app for mindfulness and relaxation</a:t>
            </a:r>
            <a:endParaRPr sz="2600" b="0" i="0" u="none" strike="noStrike" cap="none">
              <a:solidFill>
                <a:schemeClr val="dk1"/>
              </a:solidFill>
              <a:latin typeface="Calibri"/>
              <a:ea typeface="Calibri"/>
              <a:cs typeface="Calibri"/>
              <a:sym typeface="Calibri"/>
            </a:endParaRPr>
          </a:p>
        </p:txBody>
      </p:sp>
      <p:sp>
        <p:nvSpPr>
          <p:cNvPr id="449" name="Google Shape;449;g10b81046df1_0_869"/>
          <p:cNvSpPr/>
          <p:nvPr/>
        </p:nvSpPr>
        <p:spPr>
          <a:xfrm>
            <a:off x="1919246" y="362580"/>
            <a:ext cx="8353500" cy="8817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Further resources</a:t>
            </a:r>
            <a:endParaRPr sz="3600" b="0" i="0" u="none" strike="noStrike" cap="none">
              <a:solidFill>
                <a:schemeClr val="dk1"/>
              </a:solidFill>
              <a:latin typeface="Calibri"/>
              <a:ea typeface="Calibri"/>
              <a:cs typeface="Calibri"/>
              <a:sym typeface="Calibri"/>
            </a:endParaRPr>
          </a:p>
        </p:txBody>
      </p:sp>
      <p:pic>
        <p:nvPicPr>
          <p:cNvPr id="450" name="Google Shape;450;g10b81046df1_0_869"/>
          <p:cNvPicPr preferRelativeResize="0"/>
          <p:nvPr/>
        </p:nvPicPr>
        <p:blipFill rotWithShape="1">
          <a:blip r:embed="rId3">
            <a:alphaModFix/>
          </a:blip>
          <a:srcRect/>
          <a:stretch/>
        </p:blipFill>
        <p:spPr>
          <a:xfrm>
            <a:off x="10349225" y="2396675"/>
            <a:ext cx="1639625" cy="1741300"/>
          </a:xfrm>
          <a:prstGeom prst="rect">
            <a:avLst/>
          </a:prstGeom>
          <a:noFill/>
          <a:ln w="9525" cap="flat" cmpd="sng">
            <a:solidFill>
              <a:schemeClr val="dk1"/>
            </a:solidFill>
            <a:prstDash val="solid"/>
            <a:round/>
            <a:headEnd type="none" w="sm" len="sm"/>
            <a:tailEnd type="none" w="sm" len="sm"/>
          </a:ln>
        </p:spPr>
      </p:pic>
      <p:pic>
        <p:nvPicPr>
          <p:cNvPr id="451" name="Google Shape;451;g10b81046df1_0_869"/>
          <p:cNvPicPr preferRelativeResize="0"/>
          <p:nvPr/>
        </p:nvPicPr>
        <p:blipFill rotWithShape="1">
          <a:blip r:embed="rId4">
            <a:alphaModFix/>
          </a:blip>
          <a:srcRect/>
          <a:stretch/>
        </p:blipFill>
        <p:spPr>
          <a:xfrm>
            <a:off x="333162" y="854712"/>
            <a:ext cx="1266831" cy="1956726"/>
          </a:xfrm>
          <a:prstGeom prst="rect">
            <a:avLst/>
          </a:prstGeom>
          <a:noFill/>
          <a:ln>
            <a:noFill/>
          </a:ln>
        </p:spPr>
      </p:pic>
      <p:pic>
        <p:nvPicPr>
          <p:cNvPr id="452" name="Google Shape;452;g10b81046df1_0_869" descr="https://images-na.ssl-images-amazon.com/images/I/418hfNrDWFL._SY498_BO1,204,203,200_.jpg"/>
          <p:cNvPicPr preferRelativeResize="0"/>
          <p:nvPr/>
        </p:nvPicPr>
        <p:blipFill rotWithShape="1">
          <a:blip r:embed="rId5">
            <a:alphaModFix/>
          </a:blip>
          <a:srcRect/>
          <a:stretch/>
        </p:blipFill>
        <p:spPr>
          <a:xfrm>
            <a:off x="10258275" y="4383013"/>
            <a:ext cx="1821525" cy="1821525"/>
          </a:xfrm>
          <a:prstGeom prst="rect">
            <a:avLst/>
          </a:prstGeom>
          <a:noFill/>
          <a:ln w="9525" cap="flat" cmpd="sng">
            <a:solidFill>
              <a:schemeClr val="dk1"/>
            </a:solidFill>
            <a:prstDash val="solid"/>
            <a:round/>
            <a:headEnd type="none" w="sm" len="sm"/>
            <a:tailEnd type="none" w="sm" len="sm"/>
          </a:ln>
        </p:spPr>
      </p:pic>
      <p:pic>
        <p:nvPicPr>
          <p:cNvPr id="453" name="Google Shape;453;g10b81046df1_0_869" descr="What to Do When You Worry Too Much By Dawn Huebner, PhD"/>
          <p:cNvPicPr preferRelativeResize="0"/>
          <p:nvPr/>
        </p:nvPicPr>
        <p:blipFill rotWithShape="1">
          <a:blip r:embed="rId6">
            <a:alphaModFix/>
          </a:blip>
          <a:srcRect/>
          <a:stretch/>
        </p:blipFill>
        <p:spPr>
          <a:xfrm>
            <a:off x="339988" y="2956162"/>
            <a:ext cx="1502775" cy="1956725"/>
          </a:xfrm>
          <a:prstGeom prst="rect">
            <a:avLst/>
          </a:prstGeom>
          <a:noFill/>
          <a:ln w="9525" cap="flat" cmpd="sng">
            <a:solidFill>
              <a:schemeClr val="dk1"/>
            </a:solidFill>
            <a:prstDash val="solid"/>
            <a:round/>
            <a:headEnd type="none" w="sm" len="sm"/>
            <a:tailEnd type="none" w="sm" len="sm"/>
          </a:ln>
        </p:spPr>
      </p:pic>
      <p:pic>
        <p:nvPicPr>
          <p:cNvPr id="454" name="Google Shape;454;g10b81046df1_0_869"/>
          <p:cNvPicPr preferRelativeResize="0"/>
          <p:nvPr/>
        </p:nvPicPr>
        <p:blipFill rotWithShape="1">
          <a:blip r:embed="rId7">
            <a:alphaModFix/>
          </a:blip>
          <a:srcRect/>
          <a:stretch/>
        </p:blipFill>
        <p:spPr>
          <a:xfrm>
            <a:off x="333150" y="5057575"/>
            <a:ext cx="1821525" cy="1647124"/>
          </a:xfrm>
          <a:prstGeom prst="rect">
            <a:avLst/>
          </a:prstGeom>
          <a:noFill/>
          <a:ln>
            <a:noFill/>
          </a:ln>
        </p:spPr>
      </p:pic>
      <p:pic>
        <p:nvPicPr>
          <p:cNvPr id="455" name="Google Shape;455;g10b81046df1_0_869"/>
          <p:cNvPicPr preferRelativeResize="0"/>
          <p:nvPr/>
        </p:nvPicPr>
        <p:blipFill rotWithShape="1">
          <a:blip r:embed="rId8">
            <a:alphaModFix/>
          </a:blip>
          <a:srcRect/>
          <a:stretch/>
        </p:blipFill>
        <p:spPr>
          <a:xfrm>
            <a:off x="10535825" y="250900"/>
            <a:ext cx="1371600" cy="2009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g10b81046df1_0_1102"/>
          <p:cNvPicPr preferRelativeResize="0"/>
          <p:nvPr/>
        </p:nvPicPr>
        <p:blipFill rotWithShape="1">
          <a:blip r:embed="rId3">
            <a:alphaModFix/>
          </a:blip>
          <a:srcRect/>
          <a:stretch/>
        </p:blipFill>
        <p:spPr>
          <a:xfrm>
            <a:off x="4943998" y="1494576"/>
            <a:ext cx="1074125" cy="2597650"/>
          </a:xfrm>
          <a:prstGeom prst="rect">
            <a:avLst/>
          </a:prstGeom>
          <a:noFill/>
          <a:ln>
            <a:noFill/>
          </a:ln>
        </p:spPr>
      </p:pic>
      <p:pic>
        <p:nvPicPr>
          <p:cNvPr id="462" name="Google Shape;462;g10b81046df1_0_1102"/>
          <p:cNvPicPr preferRelativeResize="0"/>
          <p:nvPr/>
        </p:nvPicPr>
        <p:blipFill rotWithShape="1">
          <a:blip r:embed="rId4">
            <a:alphaModFix/>
          </a:blip>
          <a:srcRect/>
          <a:stretch/>
        </p:blipFill>
        <p:spPr>
          <a:xfrm>
            <a:off x="6142099" y="1370424"/>
            <a:ext cx="1458631" cy="2845950"/>
          </a:xfrm>
          <a:prstGeom prst="rect">
            <a:avLst/>
          </a:prstGeom>
          <a:noFill/>
          <a:ln>
            <a:noFill/>
          </a:ln>
        </p:spPr>
      </p:pic>
      <p:sp>
        <p:nvSpPr>
          <p:cNvPr id="463" name="Google Shape;463;g10b81046df1_0_1102"/>
          <p:cNvSpPr/>
          <p:nvPr/>
        </p:nvSpPr>
        <p:spPr>
          <a:xfrm>
            <a:off x="1919246" y="488730"/>
            <a:ext cx="8353500" cy="8817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Questions - Ideas - Feedback</a:t>
            </a:r>
            <a:endParaRPr sz="3600" b="0" i="0" u="none" strike="noStrike" cap="none">
              <a:solidFill>
                <a:schemeClr val="dk1"/>
              </a:solidFill>
              <a:latin typeface="Calibri"/>
              <a:ea typeface="Calibri"/>
              <a:cs typeface="Calibri"/>
              <a:sym typeface="Calibri"/>
            </a:endParaRPr>
          </a:p>
        </p:txBody>
      </p:sp>
      <p:sp>
        <p:nvSpPr>
          <p:cNvPr id="464" name="Google Shape;464;g10b81046df1_0_1102"/>
          <p:cNvSpPr/>
          <p:nvPr/>
        </p:nvSpPr>
        <p:spPr>
          <a:xfrm>
            <a:off x="1644150" y="4506750"/>
            <a:ext cx="8903700" cy="2178300"/>
          </a:xfrm>
          <a:prstGeom prst="roundRect">
            <a:avLst>
              <a:gd name="adj" fmla="val 16667"/>
            </a:avLst>
          </a:prstGeom>
          <a:solidFill>
            <a:schemeClr val="lt1"/>
          </a:solidFill>
          <a:ln w="9525"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GB" sz="2500" b="0" i="0" u="none" strike="noStrike" cap="none">
                <a:solidFill>
                  <a:schemeClr val="dk1"/>
                </a:solidFill>
                <a:latin typeface="Arial"/>
                <a:ea typeface="Arial"/>
                <a:cs typeface="Arial"/>
                <a:sym typeface="Arial"/>
              </a:rPr>
              <a:t>Contact us on: </a:t>
            </a:r>
            <a:r>
              <a:rPr lang="en-GB" sz="2500" b="0" i="0" u="sng" strike="noStrike" cap="none">
                <a:solidFill>
                  <a:schemeClr val="hlink"/>
                </a:solidFill>
                <a:latin typeface="Arial"/>
                <a:ea typeface="Arial"/>
                <a:cs typeface="Arial"/>
                <a:sym typeface="Arial"/>
                <a:hlinkClick r:id="rId5"/>
              </a:rPr>
              <a:t>mhstbusiness.support@achievingforchildren.org.uk</a:t>
            </a:r>
            <a:endParaRPr sz="25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3200"/>
              <a:buFont typeface="Arial"/>
              <a:buNone/>
            </a:pPr>
            <a:endParaRPr sz="25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chemeClr val="dk1"/>
                </a:solidFill>
                <a:latin typeface="Arial"/>
                <a:ea typeface="Arial"/>
                <a:cs typeface="Arial"/>
                <a:sym typeface="Arial"/>
              </a:rPr>
              <a:t>For further support please contact your child’s </a:t>
            </a:r>
            <a:r>
              <a:rPr lang="en-GB" sz="2500" b="1" i="0" u="none" strike="noStrike" cap="none">
                <a:solidFill>
                  <a:schemeClr val="dk1"/>
                </a:solidFill>
                <a:latin typeface="Arial"/>
                <a:ea typeface="Arial"/>
                <a:cs typeface="Arial"/>
                <a:sym typeface="Arial"/>
              </a:rPr>
              <a:t>class teacher</a:t>
            </a:r>
            <a:r>
              <a:rPr lang="en-GB" sz="2500" b="0" i="0" u="none" strike="noStrike" cap="none">
                <a:solidFill>
                  <a:schemeClr val="dk1"/>
                </a:solidFill>
                <a:latin typeface="Arial"/>
                <a:ea typeface="Arial"/>
                <a:cs typeface="Arial"/>
                <a:sym typeface="Arial"/>
              </a:rPr>
              <a:t> or the Mental Health Lead</a:t>
            </a:r>
            <a:endParaRPr sz="2700" b="0" i="0" u="none" strike="noStrike" cap="none">
              <a:solidFill>
                <a:schemeClr val="dk1"/>
              </a:solidFill>
              <a:latin typeface="Calibri"/>
              <a:ea typeface="Calibri"/>
              <a:cs typeface="Calibri"/>
              <a:sym typeface="Calibri"/>
            </a:endParaRPr>
          </a:p>
        </p:txBody>
      </p:sp>
      <p:sp>
        <p:nvSpPr>
          <p:cNvPr id="465" name="Google Shape;465;g10b81046df1_0_1102"/>
          <p:cNvSpPr/>
          <p:nvPr/>
        </p:nvSpPr>
        <p:spPr>
          <a:xfrm>
            <a:off x="8710950" y="1625763"/>
            <a:ext cx="3207762" cy="2335284"/>
          </a:xfrm>
          <a:prstGeom prst="irregularSeal1">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Feedback forms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1" descr="data:image/jpeg;base64,/9j/4AAQSkZJRgABAQAAAQABAAD/2wCEAAkGBxMTEhUTEhMVFhUXFxUXFxcYFxcVFxUXFxUXFxcXFxgYHSggGB0lHRcVITEhJSkrLi4uFx8zODMtNygtLisBCgoKDg0OGhAQGC0eHx0tLS0tLS0tLS0tLS0tLS0tLS0tLS0tLS0tLS0tLS0tLS0tLS0tLS0tLS0tLS0tLS0tLf/AABEIAKgBLAMBIgACEQEDEQH/xAAcAAADAAMBAQEAAAAAAAAAAAAAAQIDBgcEBQj/xABHEAABBAEDAQUEBQgGCQUAAAABAAIDEQQFEiExBgcTQVEiYXGBMkKRocEUIzNSgpKisSRDc6Pw8RVTYmRys8LR0iZjg5Oy/8QAGAEBAQEBAQAAAAAAAAAAAAAAAQACAwT/xAAhEQEBAAICAwEAAwEAAAAAAAAAAQIREiExQVEDIjJhBP/aAAwDAQACEQMRAD8A7OQik7QsBJCQCoJAI0TCCknSQklOklSwUFCtSQiox0SAQ1XS0kFNqZQAhIcUqTcEqXO90gqCUFygdVm5GRVLIAkwUm7hM+imhSJB0VArcsSXIaFRSIV72iKolRRUl1dUctIOChzgrItIrNSGvV7FIasgTj/qqKUFiylFLWkgNSpMp2qBKwlllZWnlDhSr3DHnJ8lRYsjWpUuemtveU0EKV6XNSEiUBSMppEoUg4JEIQs3RACRTcpes0mHKgVDUyiVKSCHBK1bBuapVlSAqljc1Aaq2qGlcq0tCid4a0ucQ1rQSSTQAA5JJ4AWh5PetjGR0WJj5WZt+k6CMuaPhftH40B6ErUlob0Y+Uw5atoPeDg5T/BD3Qz9PBnaYn36CztJ9wN+5bQsWcafK2vtIuWK1RVy2uLK1yHNWFh8lYWpluCxQHopLVkCCt8WWI8KbWRwUlZsJBUsTjSytdwnGqxBCe1NpVLUgYmqyEVyqIT6TG4LA4eizvXnK5ZNR9QpJkIcV6WCpCRSJRaTVUpCCpC0KbVkrnspKCUwUEoqTXKmR3RZCorlZy+GGhF9VDD1RatKc5G5IG03BG1oNKx5mSyKN8sjg1kbXPe4/Va0WT9gVgrRu+zPdFpUoH9Y+KMn3F25w+YYR81vDvoVrkWZmdoTscz8m00S25wvxZgzkMJJo80SQKaSPpELqGl6XDjRNhx42xxt6NaKv3uPVxPmTZK1nQ5MfE0jFilnbjCTHY0SbmsIlmjL3Oa48B1uc6z6L6uk6JIzDdjS5k0znNkaMjhkrWv4btdz7TQeHEk38gLK+vSYu1/Y7G1CIsmYBIAfDlA9uM+XP1m9LaePnRWr90WvzyNyMLJcXS4rtocTZLdzmFpJ5dtcw8nycPRbf2fwxiRtxn5b55Lc4GZ4MpaTwB5kCjV35/Ac27ppL1fU3eRdKenrkuI+Hn96z5xsvpqeXXb9Ut6pzgQsT2rx5Z2f17dJPq3FNzlijcrkWsc942qzvSmSeqyh687WFPouuGeUnbFxjOhYdxCphXSfpvpnipzAjalaYTuANCdJFUFuAJBUhxWqkOCxFqy7lOxYs2ZXspNTadruyCVKolJSFpopAUkWmSlSAVyrRlIi0IJRUFJVFIIuiW08qWjhVI/0RRpY6t6KWMVF6jnkfgqpE8KqatP72NGdlabMyMFz2bZmtHJd4ZtwAHU7N9D1pbfuWLxDfI/D+a1y1oa25ZhYzdZ0BkMZb48DY2AHylhbtbZ8g+OwD09v3FYOzvepFh4jcfPinGVABEWBnL2t4Y4l5FGqBvqRY6r7Ws9jMnGyXZ+kFjZH2ZsV5qKYdTt6AEnmiRRJII6FnvDlYP6Xo+ayQf6uMTM/ZeQK+VrpqWfYmnYMs+Rlza7mxOhgx2l8LHDaXua3bBEzcAXDc4Eu6FxoeYGxdw2mEY0+U/l00u0G+XNjHJ+b3v+xeLN07U9clYJ4nYWA127a79I/qL2mi59WASA1tk8+fVtLwI8eGOGJu2ONoY0deB6nzPnfqVZXrSZCwcpSjhWa+CCF5uE01tiY3lZHIeoJVJxmjvbJwh7FjC0nvf1DIgwBLjzPie2aIksNFzTuG2/Sy0151S6Y93TNby9vHCkA1yvn9l8x02HjTPNvkghkeaq3Pja5xodOSeF9VXHvY2wC7V7VfkgFUxWyDU07SDrXWMi1AV0lSbEKCkhCdoT0BCAEELqAgJAq1mErQnSEhBUkqiOVosnefiwyOizY8jEe0mvFic4PF8OaY91/wAveVzstabwXLHuvqtNn709JHP5Vu9zYpif/wALV+1/bXOysacYGJNDjhjzJlSjw3GMNJcIgelgVYJPPRvVc7hlfPTUfY7uO3GTqOZlgtZ+Sxi4yGlrwTJUQJJ5tgeTx1AW+yyny4XP+5TE8LS2vA5mkkeeP1T4bflTPvK30NJ5P+S8/wD0Z7y4Y+nTCe6thr3rM1xWBoWYBH57WTI0plAFJgL0yOTQdK7XZD9cyNPcGGBke5vs09pEcTvpXyCXnivRb08+i5Xojf8A1Xl/2J/5OMuqBourF9a86+Cc540pVNCoBCklZRByklN/wWIFYuWmpFkotLjzKe5UqST6qkyB6KCxPaC0nvjZu0qeh9F0B/vmD8VuxC1fvNh3aVl/2d/uva78FvD+0F8PX3eOvTMM/wC7xD7GgfgtgcaWod1M16Tin0bI392aQfgtqJtOV1bBpXiKdygBTv5pc+X1rTPaGBQAVlYF0nlmgFFqioK0CtCTkI2nrCCkmu7JFVaRKSEdqlKaURCxOZ69PQ8rIULF1THJO8jCada0ja0C5G2egOydjgOPj963DvHFaXmH/wBl4+3ha13pO26pozj08ev7/HH4/ctj71L/ANFZdebGj7ZWBVxl4tSl3Z44bpWGAP6oO/eJcf5rZgwrieXr+a7HxMTAldH+T6czKmLOHO2xB22wL6bOPMyc9F03u3192bp8M0hBl9qOQ8cvYSNxA4Bc3a6hx7Sxn+PezMumXtZ2ih0+AyzGyTUcY+lK/wDVb6e8+S+F3f8AbqXOypsafGED42eIBucXAbmja4OA59pvPHXotgzeyUE2czNmLpHRNa2KM14cZBJ37frOs3Z9BxwCNA0jOEGr63kO/qoHv9/AYRXxofctYfnjoXK19Xtb3nwCF7NPkEmUZRA0bDbCSQXhrhT+m0VY3OF8L2dzvaefOxJHZMgfJHNtDg1rSWFjXDcGgDqXC68lyHu50hw1nCjlbR9if5GAzscf4T8V0PuNHhv1HG6GKdvHzljP/LH3LeWMkofOzdbiwu0WfkTfRZj8Dze8wYpaxvvcRX3ngFfV7r9Anych2s5xPiSbvAZZADCC3dX6m32Wg9eXGyQV8PtF2bZldpvBynHwpmNkaG2C4Mx6DL+rzE82PT38e/s9qMmh6gcDLmc7BlG7Hlk6RenP1RfsuA4B2uoAlF7nXnSdf2pBq17sR2sZqMc0kcZY2OZ0bSTe9oAc1/IG0kEW3yvqtie7hcbjrynL/wDSuRL2mMDZpBBFD7UW4+G78wHctur3StN1fsr5Wt6tlaxmTY+FM6HFxGPLpGEgyyNDg3lpBIc4ENF1TS7rQHxu8vLnwdWyJYQQ7KxwxjubAeyON5ZXVw8MgDyLgfRdP7uOzAwtPZE9oErwXzeZ3u+rwT9EU3g1wT5rdkmqXze6LXJcvTd0jjLLE98duPtPprXs3OPXh4buPpza1XtT211lvhRSwM09ssgj8bh9WW2dxLgAA6zQs0aPC+L2OnyItCzJsSR0csOTFI4t6mPw2Bw54oXZvyBWyd6uqsy9BxMmxukkidweknhSiVvyIePkmYSZeBt4e3Wl5ekRQZceo5c0xm2v8R5MTvYL/wBHZ49kiiTwfJdR7QdqsXCYyTJk8MSGm01zyeLJpoJoAjn3haV31Ykkmk47iCSx8TpT+rcD2lx924gX71zntW7M1KOTUjGW40Phwsb6MNguHkadt3EebwPq8PDlJtbfpSKnNDgbBAII8wRYK+B2/gLtNzB/u8p/dYXfgtbf3hCRuDjadtkyZ2w77G5uOwAeIHgH6Yp1tvgAnzF9A1TFEsMsZ+vG9n7zS38VnhqyrbSO5t16TEP1XzD+9c7/AKlu4bwucdw2ReBJGRRZkO/ijjd/PculhYzms6d9IDFIjWYlSjjFtKtYzJ8VbeVqWLRopWWcWsIctZdCKcFFLKppVieghK1SRC7MpKAilVLMRkpAoSCUCErQShc6XMu/GMsjwsoA/mckWR5AgP8A5xfyW1d4sO/TMwD/AFD3D9n2wfuXt7T6FHnYz8aUkNdtIcK3NLXBwIv4V8CVly9MDsR+NZIMDobPU3GWWff5rW5qJyruF0/f+WTP5BbFjj/hDTuH7vhD5L6Hcu4402dpsh9uKXe0Hq4D825wHpTYj+2F97ul7NT4OJJHkta2R8xfTXB/s+HG0cjjq1yz9pOxRly487En/Jslopztm9sja2jc2xZrjm7FdKBTlq2z6mr9+j5bwQJXRQuleHvBIDH3Htc4jnhvikfBy5diz5TpZ8T2n5GUW4zyXFztzJo+p+t+jon0s/H9I5ugx5OKMbMPjjaNzyAxznj+sGygw36fDnlfG7N93OFhTDIj8V8o3bXSvDtu4bTQDQLqxfoSjHOSaLW5tGlh7RYj2QyGAY7YzKGEspuPLHTn9Abazi76eqjsV+Y7Q6lB5SNfKPiXxyj7pnrqt+S8rNMhbK6cRsErmhrpNo3loqml3WuBx7gudz2msav2Wkk1jEzWio4oniR1i9w8QMbtu+fFJuqpvwWyaro0GUwMyYY5Wg2A9odtPqD1HyXrdkNHVwHxIWI6lCBzLGPeXtA56eaLvr/ErTtPhx4xHBGyNjbpjAGtF8k8eZ9VlMwuui+Zk9ocRn08vHb16zRjp16uXkl7XaeK/puN/wDdH1+1Yz5+o1JH2H9Ol/fSZfTT16X58+5a/J2x0+uM7Fv+2j/7rz6v2vw2YssjcuBzhFI5rRNG5znBji0NAPJJFBcZz5a031pqPcPjMk0/KjkaHMfKWOB6OaYGBwPyP3r0wd0MfiMa7MmkxY5C9uM4CgSQXAu3VTqokNBN/NY+5HMx4dPIfkwtfJNI8sdIxrmgNZGAQTfOy/2gujQZ8BPsTRH4Pab+9d/0zzxyuvDEk091jkfKvL7FEsDHMdG5rSxwLS0gFpa7q0t6EHmwjfuHsm/hyoAPlwuV/Syni+XoXZHCw5HS40DY3vFF1vcQ272t3k7B7m10HoF95YoysgXbHLflmxzLunwXwz6o0io25RY3y9pj5gf4TGfmukMVCBrQQ0AWS4gCrLjbia8ySTaGBWd3ntTwbknFWQpToJDVmjI9FiAVbk43SrLI+wvO5XaYCcv5UTogrSpC3EyApqWlMrbICZQAmVJKE6VUpMW1FLIQghYuJ2kNTpK07TE0vXe8/TcYub4xme27bC3xKI8t5pn8S12PvSysk/0HTJJGm6e4ucPTnw27Rz/tLdcPsTp8cz524kXiPcXkubvDXHkljXWI+bPsgdVsAoCh0Hl5Ba/inLW5HaWfpFBjDmv0fHHF7nvNfLyWWPsprkn6bVGsuyfDskGz02xs4r3rpdpFHL5C5k3uyy3cTaxkuFV7PiDz5smY3x7k2d0MV2/Ny3ftNH8wV0wJUs3LL6nOo+5nT/N2Q7mzb2c+nRnkvSzuj0wfUlP/AMpHz4AW/UpesXPKey5t2g7vtPx8aWaPFMrohvLXSym2t+lVPHlZ+RXt0nsHo+VBHPFjWyVocPzsti7sGn8OBLgfeFvDWCiKBB+d+oIXKnzZOg5ElRSTaXK4vGwAnGc7qP8AZA9DQcKN2CCY5ZZY93s3y2OTux0rzxf7yX/zXP8AvX7J6fiMihxYD+VTvAY0SSO2sBona5xFucWtH7Xot21HvZ05kXiRSGeQ8Mgax7XF3AAcXNpvJ9/uteHsF2WyMnKOramCJSf6PCQQIQLDSWn6O0fRB9S48lWHKXeVqr0YfdDpwijbLE50oY0PcJZBufXtEDdQF30WPI7n9NPRsrPhJfT/AIgV0dwWMttYyzy+mOWydzGKCTDkZTD8WH+TQVDu7HNZzjavO0+QcZW/a5khH8K6u6Pjj71JatTLL3RXg7NQZLMaJmXIySdrSHvZe11OO08gEnbVmhZtfUDq6rHGF8PtX2jbhiIvimlErxGBEzeW8XuIHJ+A5Trd6DY1JKxQvP8AjhZaV5TG96TVl2J0rVQa1ItRaN611QVJ0pLkNd6p1Il2kU0ELSWQmmEitMmCgFSkVJltNYrVAqS0kWkXKSSkEyEI0SKSu1JRYkkotNIhZuyEJAJuCyjtQ5MtKbQsW7LGPckB6/YsrgsBH+axemp287MGBrtzIomv59prGtd+8Ba9jHe6liDOVlaOES23aplRu596y0gNW9dsld+SkKrVJ2kbVBJtZUgOVJNLIEFqdLUqFJFUoJXQJKCFdpEJ0GIBCbghRIOUuek5IuUnqBVqFS2yEBqaFJNJotNSCEiUBCFIU7x6pbh6otKrTCxOcqaUcktIlSSgrNyJ7gmFj2qSSsXKnTNaVqb9yTlm5LTJvUNb6/FSFlATO0Tgk1qoNTCtdgUgpoIW9JIHKdJgIVMVtJCGNVUhXFbTSAq2oLUzFbIhTtTIVBbkDHSKVOCSdIUocFkTDUyB5nJBZnt5U0s2NMgVIQtVkwE0IUEpIQgkaCxOeT8P8eqEJTE94UxsHUfP7eiEKsLKG0srUIXOwmCgoQhMdpIQuVKmBXtQhMiMKghC0DtMBCFS9oyhCF1gJCEKBIpCFQqSJQhIK0UhCUKSpJCkEWhCUhxStCEF/9k="/>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72" name="Google Shape;472;p41"/>
          <p:cNvPicPr preferRelativeResize="0"/>
          <p:nvPr/>
        </p:nvPicPr>
        <p:blipFill rotWithShape="1">
          <a:blip r:embed="rId3">
            <a:alphaModFix/>
          </a:blip>
          <a:srcRect/>
          <a:stretch/>
        </p:blipFill>
        <p:spPr>
          <a:xfrm>
            <a:off x="4656139" y="1700213"/>
            <a:ext cx="3081337" cy="3725862"/>
          </a:xfrm>
          <a:prstGeom prst="rect">
            <a:avLst/>
          </a:prstGeom>
          <a:noFill/>
          <a:ln>
            <a:noFill/>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
          <p:cNvSpPr/>
          <p:nvPr/>
        </p:nvSpPr>
        <p:spPr>
          <a:xfrm>
            <a:off x="3131300" y="1783825"/>
            <a:ext cx="6078900" cy="390810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450850" algn="l" rtl="0">
              <a:lnSpc>
                <a:spcPct val="100000"/>
              </a:lnSpc>
              <a:spcBef>
                <a:spcPts val="1000"/>
              </a:spcBef>
              <a:spcAft>
                <a:spcPts val="0"/>
              </a:spcAft>
              <a:buClr>
                <a:schemeClr val="dk1"/>
              </a:buClr>
              <a:buSzPts val="3500"/>
              <a:buFont typeface="Calibri"/>
              <a:buChar char="●"/>
            </a:pPr>
            <a:r>
              <a:rPr lang="en-GB" sz="3500" b="0" i="0" u="none" strike="noStrike" cap="none">
                <a:solidFill>
                  <a:schemeClr val="dk1"/>
                </a:solidFill>
                <a:latin typeface="Calibri"/>
                <a:ea typeface="Calibri"/>
                <a:cs typeface="Calibri"/>
                <a:sym typeface="Calibri"/>
              </a:rPr>
              <a:t>Introducing the MHST</a:t>
            </a:r>
            <a:endParaRPr sz="3500" b="0" i="0" u="none" strike="noStrike" cap="none">
              <a:solidFill>
                <a:schemeClr val="dk1"/>
              </a:solidFill>
              <a:latin typeface="Calibri"/>
              <a:ea typeface="Calibri"/>
              <a:cs typeface="Calibri"/>
              <a:sym typeface="Calibri"/>
            </a:endParaRPr>
          </a:p>
          <a:p>
            <a:pPr marL="457200" marR="0" lvl="0" indent="-450850" algn="l" rtl="0">
              <a:lnSpc>
                <a:spcPct val="100000"/>
              </a:lnSpc>
              <a:spcBef>
                <a:spcPts val="1000"/>
              </a:spcBef>
              <a:spcAft>
                <a:spcPts val="0"/>
              </a:spcAft>
              <a:buClr>
                <a:schemeClr val="dk1"/>
              </a:buClr>
              <a:buSzPts val="3500"/>
              <a:buFont typeface="Calibri"/>
              <a:buChar char="●"/>
            </a:pPr>
            <a:r>
              <a:rPr lang="en-GB" sz="3500" b="0" i="0" u="none" strike="noStrike" cap="none">
                <a:solidFill>
                  <a:schemeClr val="dk1"/>
                </a:solidFill>
                <a:latin typeface="Calibri"/>
                <a:ea typeface="Calibri"/>
                <a:cs typeface="Calibri"/>
                <a:sym typeface="Calibri"/>
              </a:rPr>
              <a:t>The cycle of anxiety</a:t>
            </a:r>
            <a:endParaRPr sz="3500" b="0" i="0" u="none" strike="noStrike" cap="none">
              <a:solidFill>
                <a:schemeClr val="dk1"/>
              </a:solidFill>
              <a:latin typeface="Calibri"/>
              <a:ea typeface="Calibri"/>
              <a:cs typeface="Calibri"/>
              <a:sym typeface="Calibri"/>
            </a:endParaRPr>
          </a:p>
          <a:p>
            <a:pPr marL="457200" marR="0" lvl="0" indent="-450850" algn="l" rtl="0">
              <a:lnSpc>
                <a:spcPct val="100000"/>
              </a:lnSpc>
              <a:spcBef>
                <a:spcPts val="1000"/>
              </a:spcBef>
              <a:spcAft>
                <a:spcPts val="0"/>
              </a:spcAft>
              <a:buClr>
                <a:schemeClr val="dk1"/>
              </a:buClr>
              <a:buSzPts val="3500"/>
              <a:buFont typeface="Calibri"/>
              <a:buChar char="●"/>
            </a:pPr>
            <a:r>
              <a:rPr lang="en-GB" sz="3500" b="0" i="0" u="none" strike="noStrike" cap="none">
                <a:solidFill>
                  <a:schemeClr val="dk1"/>
                </a:solidFill>
                <a:latin typeface="Calibri"/>
                <a:ea typeface="Calibri"/>
                <a:cs typeface="Calibri"/>
                <a:sym typeface="Calibri"/>
              </a:rPr>
              <a:t>How to respond to worries</a:t>
            </a:r>
            <a:endParaRPr sz="3500" b="0" i="0" u="none" strike="noStrike" cap="none">
              <a:solidFill>
                <a:schemeClr val="dk1"/>
              </a:solidFill>
              <a:latin typeface="Calibri"/>
              <a:ea typeface="Calibri"/>
              <a:cs typeface="Calibri"/>
              <a:sym typeface="Calibri"/>
            </a:endParaRPr>
          </a:p>
          <a:p>
            <a:pPr marL="457200" marR="0" lvl="0" indent="-450850" algn="l" rtl="0">
              <a:lnSpc>
                <a:spcPct val="100000"/>
              </a:lnSpc>
              <a:spcBef>
                <a:spcPts val="1000"/>
              </a:spcBef>
              <a:spcAft>
                <a:spcPts val="0"/>
              </a:spcAft>
              <a:buClr>
                <a:schemeClr val="dk1"/>
              </a:buClr>
              <a:buSzPts val="3500"/>
              <a:buFont typeface="Calibri"/>
              <a:buChar char="●"/>
            </a:pPr>
            <a:r>
              <a:rPr lang="en-GB" sz="3500" b="0" i="0" u="none" strike="noStrike" cap="none">
                <a:solidFill>
                  <a:schemeClr val="dk1"/>
                </a:solidFill>
                <a:latin typeface="Calibri"/>
                <a:ea typeface="Calibri"/>
                <a:cs typeface="Calibri"/>
                <a:sym typeface="Calibri"/>
              </a:rPr>
              <a:t>Further resources</a:t>
            </a:r>
            <a:endParaRPr sz="3500" b="0" i="0" u="none" strike="noStrike" cap="none">
              <a:solidFill>
                <a:schemeClr val="dk1"/>
              </a:solidFill>
              <a:latin typeface="Calibri"/>
              <a:ea typeface="Calibri"/>
              <a:cs typeface="Calibri"/>
              <a:sym typeface="Calibri"/>
            </a:endParaRPr>
          </a:p>
          <a:p>
            <a:pPr marL="457200" marR="0" lvl="0" indent="-450850" algn="l" rtl="0">
              <a:lnSpc>
                <a:spcPct val="100000"/>
              </a:lnSpc>
              <a:spcBef>
                <a:spcPts val="1000"/>
              </a:spcBef>
              <a:spcAft>
                <a:spcPts val="0"/>
              </a:spcAft>
              <a:buClr>
                <a:schemeClr val="dk1"/>
              </a:buClr>
              <a:buSzPts val="3500"/>
              <a:buFont typeface="Calibri"/>
              <a:buChar char="●"/>
            </a:pPr>
            <a:r>
              <a:rPr lang="en-GB" sz="3500" b="0" i="0" u="none" strike="noStrike" cap="none">
                <a:solidFill>
                  <a:schemeClr val="dk1"/>
                </a:solidFill>
                <a:latin typeface="Calibri"/>
                <a:ea typeface="Calibri"/>
                <a:cs typeface="Calibri"/>
                <a:sym typeface="Calibri"/>
              </a:rPr>
              <a:t>Time to talk</a:t>
            </a:r>
            <a:endParaRPr sz="3500" b="0" i="0" u="none" strike="noStrike" cap="none">
              <a:solidFill>
                <a:schemeClr val="dk1"/>
              </a:solidFill>
              <a:latin typeface="Calibri"/>
              <a:ea typeface="Calibri"/>
              <a:cs typeface="Calibri"/>
              <a:sym typeface="Calibri"/>
            </a:endParaRPr>
          </a:p>
        </p:txBody>
      </p:sp>
      <p:sp>
        <p:nvSpPr>
          <p:cNvPr id="338" name="Google Shape;338;p3"/>
          <p:cNvSpPr/>
          <p:nvPr/>
        </p:nvSpPr>
        <p:spPr>
          <a:xfrm>
            <a:off x="1993971" y="374755"/>
            <a:ext cx="8353425" cy="881818"/>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Plan for today…</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12e3884a81_0_0"/>
          <p:cNvSpPr/>
          <p:nvPr/>
        </p:nvSpPr>
        <p:spPr>
          <a:xfrm>
            <a:off x="2326100" y="1761950"/>
            <a:ext cx="7689300" cy="432000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361950" algn="l" rtl="0">
              <a:lnSpc>
                <a:spcPct val="100000"/>
              </a:lnSpc>
              <a:spcBef>
                <a:spcPts val="0"/>
              </a:spcBef>
              <a:spcAft>
                <a:spcPts val="0"/>
              </a:spcAft>
              <a:buClr>
                <a:schemeClr val="dk1"/>
              </a:buClr>
              <a:buSzPts val="2100"/>
              <a:buFont typeface="Calibri"/>
              <a:buChar char="●"/>
            </a:pPr>
            <a:r>
              <a:rPr lang="en-GB" sz="2100" b="0" i="0" u="none" strike="noStrike" cap="none">
                <a:solidFill>
                  <a:schemeClr val="dk1"/>
                </a:solidFill>
                <a:latin typeface="Calibri"/>
                <a:ea typeface="Calibri"/>
                <a:cs typeface="Calibri"/>
                <a:sym typeface="Calibri"/>
              </a:rPr>
              <a:t>The Mental Health Support Team (MHST) is an </a:t>
            </a:r>
            <a:r>
              <a:rPr lang="en-GB" sz="2100" b="1" i="0" u="none" strike="noStrike" cap="none">
                <a:solidFill>
                  <a:schemeClr val="dk1"/>
                </a:solidFill>
                <a:latin typeface="Calibri"/>
                <a:ea typeface="Calibri"/>
                <a:cs typeface="Calibri"/>
                <a:sym typeface="Calibri"/>
              </a:rPr>
              <a:t>early intervention</a:t>
            </a:r>
            <a:r>
              <a:rPr lang="en-GB" sz="2100" b="0" i="0" u="none" strike="noStrike" cap="none">
                <a:solidFill>
                  <a:schemeClr val="dk1"/>
                </a:solidFill>
                <a:latin typeface="Calibri"/>
                <a:ea typeface="Calibri"/>
                <a:cs typeface="Calibri"/>
                <a:sym typeface="Calibri"/>
              </a:rPr>
              <a:t>, multi disciplinary team of clinical specialists, mental health clinicians (psychotherapists, counselling psychologists, art psychotherapists, drama psychotherapists, dance movement psychotherapists) and education wellbeing practitioners (EWPs). </a:t>
            </a:r>
            <a:endParaRPr sz="2100" b="0" i="0" u="none" strike="noStrike" cap="none">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Calibri"/>
              <a:buChar char="●"/>
            </a:pPr>
            <a:r>
              <a:rPr lang="en-GB" sz="2100" b="0" i="0" u="none" strike="noStrike" cap="none">
                <a:solidFill>
                  <a:schemeClr val="dk1"/>
                </a:solidFill>
                <a:latin typeface="Calibri"/>
                <a:ea typeface="Calibri"/>
                <a:cs typeface="Calibri"/>
                <a:sym typeface="Calibri"/>
              </a:rPr>
              <a:t>We provide support for </a:t>
            </a:r>
            <a:r>
              <a:rPr lang="en-GB" sz="2100" b="1" i="0" u="none" strike="noStrike" cap="none">
                <a:solidFill>
                  <a:schemeClr val="dk1"/>
                </a:solidFill>
                <a:latin typeface="Calibri"/>
                <a:ea typeface="Calibri"/>
                <a:cs typeface="Calibri"/>
                <a:sym typeface="Calibri"/>
              </a:rPr>
              <a:t>common mental health and wellbeing difficulties</a:t>
            </a:r>
            <a:r>
              <a:rPr lang="en-GB" sz="2100" b="0" i="0" u="none" strike="noStrike" cap="none">
                <a:solidFill>
                  <a:schemeClr val="dk1"/>
                </a:solidFill>
                <a:latin typeface="Calibri"/>
                <a:ea typeface="Calibri"/>
                <a:cs typeface="Calibri"/>
                <a:sym typeface="Calibri"/>
              </a:rPr>
              <a:t> to children, young people, families/carers and staff in school settings, within Kingston and Richmond. </a:t>
            </a:r>
            <a:endParaRPr sz="2100" b="0" i="0" u="none" strike="noStrike" cap="none">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Calibri"/>
              <a:buChar char="●"/>
            </a:pPr>
            <a:r>
              <a:rPr lang="en-GB" sz="2100" b="0" i="0" u="none" strike="noStrike" cap="none">
                <a:solidFill>
                  <a:schemeClr val="dk1"/>
                </a:solidFill>
                <a:latin typeface="Calibri"/>
                <a:ea typeface="Calibri"/>
                <a:cs typeface="Calibri"/>
                <a:sym typeface="Calibri"/>
              </a:rPr>
              <a:t>The teams are delivered by Achieving for Children as part of our Emotional Health Service.</a:t>
            </a:r>
            <a:endParaRPr sz="3000" b="0" i="0" u="none" strike="noStrike" cap="none">
              <a:solidFill>
                <a:schemeClr val="dk1"/>
              </a:solidFill>
              <a:latin typeface="Calibri"/>
              <a:ea typeface="Calibri"/>
              <a:cs typeface="Calibri"/>
              <a:sym typeface="Calibri"/>
            </a:endParaRPr>
          </a:p>
        </p:txBody>
      </p:sp>
      <p:sp>
        <p:nvSpPr>
          <p:cNvPr id="344" name="Google Shape;344;g112e3884a81_0_0"/>
          <p:cNvSpPr/>
          <p:nvPr/>
        </p:nvSpPr>
        <p:spPr>
          <a:xfrm>
            <a:off x="3437899" y="396625"/>
            <a:ext cx="5465700" cy="8817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Who are the MHST?</a:t>
            </a:r>
            <a:endParaRPr sz="3600" b="0" i="0" u="none" strike="noStrike" cap="none">
              <a:solidFill>
                <a:schemeClr val="dk1"/>
              </a:solidFill>
              <a:latin typeface="Calibri"/>
              <a:ea typeface="Calibri"/>
              <a:cs typeface="Calibri"/>
              <a:sym typeface="Calibri"/>
            </a:endParaRPr>
          </a:p>
        </p:txBody>
      </p:sp>
      <p:pic>
        <p:nvPicPr>
          <p:cNvPr id="345" name="Google Shape;345;g112e3884a81_0_0"/>
          <p:cNvPicPr preferRelativeResize="0"/>
          <p:nvPr/>
        </p:nvPicPr>
        <p:blipFill rotWithShape="1">
          <a:blip r:embed="rId3">
            <a:alphaModFix/>
          </a:blip>
          <a:srcRect/>
          <a:stretch/>
        </p:blipFill>
        <p:spPr>
          <a:xfrm>
            <a:off x="10161276" y="158826"/>
            <a:ext cx="1902075" cy="2390075"/>
          </a:xfrm>
          <a:prstGeom prst="rect">
            <a:avLst/>
          </a:prstGeom>
          <a:noFill/>
          <a:ln>
            <a:noFill/>
          </a:ln>
        </p:spPr>
      </p:pic>
      <p:pic>
        <p:nvPicPr>
          <p:cNvPr id="346" name="Google Shape;346;g112e3884a81_0_0"/>
          <p:cNvPicPr preferRelativeResize="0"/>
          <p:nvPr/>
        </p:nvPicPr>
        <p:blipFill rotWithShape="1">
          <a:blip r:embed="rId4">
            <a:alphaModFix/>
          </a:blip>
          <a:srcRect/>
          <a:stretch/>
        </p:blipFill>
        <p:spPr>
          <a:xfrm>
            <a:off x="78915" y="6081952"/>
            <a:ext cx="2762397" cy="7154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12e3884a81_0_7"/>
          <p:cNvSpPr/>
          <p:nvPr/>
        </p:nvSpPr>
        <p:spPr>
          <a:xfrm>
            <a:off x="2459550" y="1625500"/>
            <a:ext cx="7272900" cy="432000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368300" algn="l" rtl="0">
              <a:lnSpc>
                <a:spcPct val="100000"/>
              </a:lnSpc>
              <a:spcBef>
                <a:spcPts val="100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Education Wellbeing Practitioner based in </a:t>
            </a:r>
            <a:r>
              <a:rPr lang="en-GB" sz="2200">
                <a:solidFill>
                  <a:schemeClr val="dk1"/>
                </a:solidFill>
                <a:latin typeface="Calibri"/>
                <a:ea typeface="Calibri"/>
                <a:cs typeface="Calibri"/>
                <a:sym typeface="Calibri"/>
              </a:rPr>
              <a:t>your school </a:t>
            </a:r>
            <a:r>
              <a:rPr lang="en-GB" sz="2200" b="0" i="0" u="none" strike="noStrike" cap="none">
                <a:solidFill>
                  <a:schemeClr val="dk1"/>
                </a:solidFill>
                <a:latin typeface="Calibri"/>
                <a:ea typeface="Calibri"/>
                <a:cs typeface="Calibri"/>
                <a:sym typeface="Calibri"/>
              </a:rPr>
              <a:t>one day a week, with flexibility for online work</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100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Offering 1-1 brief guided self-help interventions for children with mild to moderate anxiety or behaviour difficulties</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100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May also deliver group-work and workshops with groups or classes of children </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100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Also running workshops for staff and parents </a:t>
            </a:r>
            <a:r>
              <a:rPr lang="en-GB" sz="2200">
                <a:solidFill>
                  <a:schemeClr val="dk1"/>
                </a:solidFill>
                <a:latin typeface="Calibri"/>
                <a:ea typeface="Calibri"/>
                <a:cs typeface="Calibri"/>
                <a:sym typeface="Calibri"/>
              </a:rPr>
              <a:t>e.g. (work coming up / planned)</a:t>
            </a:r>
            <a:endParaRPr sz="2200" b="0" i="0" u="none" strike="noStrike" cap="none">
              <a:solidFill>
                <a:schemeClr val="dk1"/>
              </a:solidFill>
              <a:latin typeface="Calibri"/>
              <a:ea typeface="Calibri"/>
              <a:cs typeface="Calibri"/>
              <a:sym typeface="Calibri"/>
            </a:endParaRPr>
          </a:p>
        </p:txBody>
      </p:sp>
      <p:sp>
        <p:nvSpPr>
          <p:cNvPr id="352" name="Google Shape;352;g112e3884a81_0_7"/>
          <p:cNvSpPr/>
          <p:nvPr/>
        </p:nvSpPr>
        <p:spPr>
          <a:xfrm>
            <a:off x="1746350" y="407550"/>
            <a:ext cx="8848800" cy="8817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What might this look like in my child’s school?</a:t>
            </a:r>
            <a:endParaRPr sz="3600" b="0" i="0" u="none" strike="noStrike" cap="none">
              <a:solidFill>
                <a:schemeClr val="dk1"/>
              </a:solidFill>
              <a:latin typeface="Calibri"/>
              <a:ea typeface="Calibri"/>
              <a:cs typeface="Calibri"/>
              <a:sym typeface="Calibri"/>
            </a:endParaRPr>
          </a:p>
        </p:txBody>
      </p:sp>
      <p:sp>
        <p:nvSpPr>
          <p:cNvPr id="353" name="Google Shape;353;g112e3884a81_0_7"/>
          <p:cNvSpPr/>
          <p:nvPr/>
        </p:nvSpPr>
        <p:spPr>
          <a:xfrm>
            <a:off x="8837075" y="4572050"/>
            <a:ext cx="3298212" cy="2206332"/>
          </a:xfrm>
          <a:prstGeom prst="cloud">
            <a:avLst/>
          </a:prstGeom>
          <a:solidFill>
            <a:schemeClr val="lt1"/>
          </a:solidFill>
          <a:ln w="127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For more information, speak to your class teacher or the school’s Mental Health Lead</a:t>
            </a:r>
            <a:endParaRPr sz="1700" b="1"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0b81046df1_0_125"/>
          <p:cNvSpPr/>
          <p:nvPr/>
        </p:nvSpPr>
        <p:spPr>
          <a:xfrm>
            <a:off x="4876800" y="1435421"/>
            <a:ext cx="2540100" cy="14223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Calibri"/>
                <a:ea typeface="Calibri"/>
                <a:cs typeface="Calibri"/>
                <a:sym typeface="Calibri"/>
              </a:rPr>
              <a:t>Thoughts</a:t>
            </a:r>
            <a:endParaRPr sz="3200" b="0" i="0" u="none" strike="noStrike" cap="none">
              <a:solidFill>
                <a:schemeClr val="lt1"/>
              </a:solidFill>
              <a:latin typeface="Calibri"/>
              <a:ea typeface="Calibri"/>
              <a:cs typeface="Calibri"/>
              <a:sym typeface="Calibri"/>
            </a:endParaRPr>
          </a:p>
        </p:txBody>
      </p:sp>
      <p:sp>
        <p:nvSpPr>
          <p:cNvPr id="360" name="Google Shape;360;g10b81046df1_0_125"/>
          <p:cNvSpPr/>
          <p:nvPr/>
        </p:nvSpPr>
        <p:spPr>
          <a:xfrm>
            <a:off x="2375525" y="3204828"/>
            <a:ext cx="2540100" cy="1422300"/>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Calibri"/>
                <a:ea typeface="Calibri"/>
                <a:cs typeface="Calibri"/>
                <a:sym typeface="Calibri"/>
              </a:rPr>
              <a:t>Behaviours</a:t>
            </a:r>
            <a:endParaRPr sz="3200" b="0" i="0" u="none" strike="noStrike" cap="none">
              <a:solidFill>
                <a:schemeClr val="lt1"/>
              </a:solidFill>
              <a:latin typeface="Calibri"/>
              <a:ea typeface="Calibri"/>
              <a:cs typeface="Calibri"/>
              <a:sym typeface="Calibri"/>
            </a:endParaRPr>
          </a:p>
        </p:txBody>
      </p:sp>
      <p:sp>
        <p:nvSpPr>
          <p:cNvPr id="361" name="Google Shape;361;g10b81046df1_0_125"/>
          <p:cNvSpPr/>
          <p:nvPr/>
        </p:nvSpPr>
        <p:spPr>
          <a:xfrm>
            <a:off x="7378075" y="3199445"/>
            <a:ext cx="2540100" cy="1422300"/>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Calibri"/>
                <a:ea typeface="Calibri"/>
                <a:cs typeface="Calibri"/>
                <a:sym typeface="Calibri"/>
              </a:rPr>
              <a:t>Feelings </a:t>
            </a:r>
            <a:endParaRPr sz="3200" b="0" i="0" u="none" strike="noStrike" cap="none">
              <a:solidFill>
                <a:schemeClr val="lt1"/>
              </a:solidFill>
              <a:latin typeface="Calibri"/>
              <a:ea typeface="Calibri"/>
              <a:cs typeface="Calibri"/>
              <a:sym typeface="Calibri"/>
            </a:endParaRPr>
          </a:p>
        </p:txBody>
      </p:sp>
      <p:sp>
        <p:nvSpPr>
          <p:cNvPr id="362" name="Google Shape;362;g10b81046df1_0_125"/>
          <p:cNvSpPr/>
          <p:nvPr/>
        </p:nvSpPr>
        <p:spPr>
          <a:xfrm>
            <a:off x="4915525" y="4978577"/>
            <a:ext cx="2540100" cy="1422300"/>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Calibri"/>
                <a:ea typeface="Calibri"/>
                <a:cs typeface="Calibri"/>
                <a:sym typeface="Calibri"/>
              </a:rPr>
              <a:t>Physical responses</a:t>
            </a:r>
            <a:endParaRPr sz="3200" b="0" i="0" u="none" strike="noStrike" cap="none">
              <a:solidFill>
                <a:schemeClr val="lt1"/>
              </a:solidFill>
              <a:latin typeface="Calibri"/>
              <a:ea typeface="Calibri"/>
              <a:cs typeface="Calibri"/>
              <a:sym typeface="Calibri"/>
            </a:endParaRPr>
          </a:p>
        </p:txBody>
      </p:sp>
      <p:sp>
        <p:nvSpPr>
          <p:cNvPr id="363" name="Google Shape;363;g10b81046df1_0_125"/>
          <p:cNvSpPr/>
          <p:nvPr/>
        </p:nvSpPr>
        <p:spPr>
          <a:xfrm>
            <a:off x="5295900" y="3077828"/>
            <a:ext cx="1701900" cy="1676400"/>
          </a:xfrm>
          <a:prstGeom prst="quadArrow">
            <a:avLst>
              <a:gd name="adj1" fmla="val 10379"/>
              <a:gd name="adj2" fmla="val 13409"/>
              <a:gd name="adj3" fmla="val 22500"/>
            </a:avLst>
          </a:prstGeom>
          <a:solidFill>
            <a:srgbClr val="FFC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g10b81046df1_0_125"/>
          <p:cNvSpPr/>
          <p:nvPr/>
        </p:nvSpPr>
        <p:spPr>
          <a:xfrm>
            <a:off x="7585075" y="4949043"/>
            <a:ext cx="990600" cy="1066800"/>
          </a:xfrm>
          <a:prstGeom prst="leftUpArrow">
            <a:avLst/>
          </a:prstGeom>
          <a:solidFill>
            <a:srgbClr val="FFC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g10b81046df1_0_125"/>
          <p:cNvSpPr/>
          <p:nvPr/>
        </p:nvSpPr>
        <p:spPr>
          <a:xfrm rot="-5400000">
            <a:off x="7546975" y="1843547"/>
            <a:ext cx="990600" cy="1066800"/>
          </a:xfrm>
          <a:prstGeom prst="leftUpArrow">
            <a:avLst/>
          </a:prstGeom>
          <a:solidFill>
            <a:srgbClr val="FFC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g10b81046df1_0_125"/>
          <p:cNvSpPr/>
          <p:nvPr/>
        </p:nvSpPr>
        <p:spPr>
          <a:xfrm rot="10800000">
            <a:off x="3645525" y="1843547"/>
            <a:ext cx="990600" cy="1066800"/>
          </a:xfrm>
          <a:prstGeom prst="leftUpArrow">
            <a:avLst/>
          </a:prstGeom>
          <a:solidFill>
            <a:srgbClr val="FFC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7" name="Google Shape;367;g10b81046df1_0_125"/>
          <p:cNvSpPr/>
          <p:nvPr/>
        </p:nvSpPr>
        <p:spPr>
          <a:xfrm rot="5400000">
            <a:off x="3645525" y="4910943"/>
            <a:ext cx="990600" cy="1066800"/>
          </a:xfrm>
          <a:prstGeom prst="leftUpArrow">
            <a:avLst/>
          </a:prstGeom>
          <a:solidFill>
            <a:srgbClr val="FFC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8" name="Google Shape;368;g10b81046df1_0_125"/>
          <p:cNvSpPr/>
          <p:nvPr/>
        </p:nvSpPr>
        <p:spPr>
          <a:xfrm>
            <a:off x="2008812" y="279962"/>
            <a:ext cx="8353500" cy="8817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The Cognitive Behavioural Model </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0b81046df1_0_250"/>
          <p:cNvSpPr/>
          <p:nvPr/>
        </p:nvSpPr>
        <p:spPr>
          <a:xfrm>
            <a:off x="2008812" y="279962"/>
            <a:ext cx="8353500" cy="8817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A vicious cycle</a:t>
            </a:r>
            <a:endParaRPr sz="3600" b="0" i="0" u="none" strike="noStrike" cap="none">
              <a:solidFill>
                <a:schemeClr val="dk1"/>
              </a:solidFill>
              <a:latin typeface="Calibri"/>
              <a:ea typeface="Calibri"/>
              <a:cs typeface="Calibri"/>
              <a:sym typeface="Calibri"/>
            </a:endParaRPr>
          </a:p>
        </p:txBody>
      </p:sp>
      <p:sp>
        <p:nvSpPr>
          <p:cNvPr id="374" name="Google Shape;374;g10b81046df1_0_250"/>
          <p:cNvSpPr/>
          <p:nvPr/>
        </p:nvSpPr>
        <p:spPr>
          <a:xfrm>
            <a:off x="4733725" y="1435425"/>
            <a:ext cx="2775000" cy="1422300"/>
          </a:xfrm>
          <a:prstGeom prst="roundRect">
            <a:avLst>
              <a:gd name="adj" fmla="val 16667"/>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Thoughts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“Something bad might happen to 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“What if my parents don’t pick me up from school?”</a:t>
            </a:r>
            <a:endParaRPr sz="1800" b="1" i="1" u="none" strike="noStrike" cap="none">
              <a:solidFill>
                <a:schemeClr val="dk1"/>
              </a:solidFill>
              <a:latin typeface="Calibri"/>
              <a:ea typeface="Calibri"/>
              <a:cs typeface="Calibri"/>
              <a:sym typeface="Calibri"/>
            </a:endParaRPr>
          </a:p>
        </p:txBody>
      </p:sp>
      <p:sp>
        <p:nvSpPr>
          <p:cNvPr id="375" name="Google Shape;375;g10b81046df1_0_250"/>
          <p:cNvSpPr/>
          <p:nvPr/>
        </p:nvSpPr>
        <p:spPr>
          <a:xfrm>
            <a:off x="2375525" y="3204828"/>
            <a:ext cx="2540100" cy="1422300"/>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Behaviours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Avoid school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Check parents’ plans</a:t>
            </a:r>
            <a:endParaRPr sz="18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Reassurance seeking</a:t>
            </a:r>
            <a:endParaRPr sz="1800" b="0" i="1" u="none" strike="noStrike" cap="none">
              <a:solidFill>
                <a:schemeClr val="dk1"/>
              </a:solidFill>
              <a:latin typeface="Calibri"/>
              <a:ea typeface="Calibri"/>
              <a:cs typeface="Calibri"/>
              <a:sym typeface="Calibri"/>
            </a:endParaRPr>
          </a:p>
        </p:txBody>
      </p:sp>
      <p:sp>
        <p:nvSpPr>
          <p:cNvPr id="376" name="Google Shape;376;g10b81046df1_0_250"/>
          <p:cNvSpPr/>
          <p:nvPr/>
        </p:nvSpPr>
        <p:spPr>
          <a:xfrm>
            <a:off x="7378075" y="3199445"/>
            <a:ext cx="2540100" cy="1422300"/>
          </a:xfrm>
          <a:prstGeom prst="roundRect">
            <a:avLst>
              <a:gd name="adj" fmla="val 16667"/>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Feelings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Anxious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Worried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Sad  </a:t>
            </a:r>
            <a:endParaRPr sz="1800" b="0" i="1" u="none" strike="noStrike" cap="none">
              <a:solidFill>
                <a:schemeClr val="dk1"/>
              </a:solidFill>
              <a:latin typeface="Calibri"/>
              <a:ea typeface="Calibri"/>
              <a:cs typeface="Calibri"/>
              <a:sym typeface="Calibri"/>
            </a:endParaRPr>
          </a:p>
        </p:txBody>
      </p:sp>
      <p:sp>
        <p:nvSpPr>
          <p:cNvPr id="377" name="Google Shape;377;g10b81046df1_0_250"/>
          <p:cNvSpPr/>
          <p:nvPr/>
        </p:nvSpPr>
        <p:spPr>
          <a:xfrm>
            <a:off x="4915525" y="4978577"/>
            <a:ext cx="2540100" cy="142230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Physical responses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Heart racing</a:t>
            </a:r>
            <a:endParaRPr sz="18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Shaky</a:t>
            </a:r>
            <a:endParaRPr sz="18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Feeling sick </a:t>
            </a:r>
            <a:endParaRPr sz="18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Headache</a:t>
            </a:r>
            <a:endParaRPr sz="1400" b="0" i="0" u="none" strike="noStrike" cap="none">
              <a:solidFill>
                <a:srgbClr val="000000"/>
              </a:solidFill>
              <a:latin typeface="Arial"/>
              <a:ea typeface="Arial"/>
              <a:cs typeface="Arial"/>
              <a:sym typeface="Arial"/>
            </a:endParaRPr>
          </a:p>
        </p:txBody>
      </p:sp>
      <p:sp>
        <p:nvSpPr>
          <p:cNvPr id="378" name="Google Shape;378;g10b81046df1_0_250"/>
          <p:cNvSpPr/>
          <p:nvPr/>
        </p:nvSpPr>
        <p:spPr>
          <a:xfrm>
            <a:off x="5295900" y="3077828"/>
            <a:ext cx="1701900" cy="1676400"/>
          </a:xfrm>
          <a:prstGeom prst="quadArrow">
            <a:avLst>
              <a:gd name="adj1" fmla="val 10379"/>
              <a:gd name="adj2" fmla="val 13409"/>
              <a:gd name="adj3" fmla="val 22500"/>
            </a:avLst>
          </a:prstGeom>
          <a:solidFill>
            <a:srgbClr val="FFC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g10b81046df1_0_250"/>
          <p:cNvSpPr/>
          <p:nvPr/>
        </p:nvSpPr>
        <p:spPr>
          <a:xfrm>
            <a:off x="7585075" y="4949043"/>
            <a:ext cx="990600" cy="1066800"/>
          </a:xfrm>
          <a:prstGeom prst="leftUpArrow">
            <a:avLst/>
          </a:prstGeom>
          <a:solidFill>
            <a:srgbClr val="FFC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0" name="Google Shape;380;g10b81046df1_0_250"/>
          <p:cNvSpPr/>
          <p:nvPr/>
        </p:nvSpPr>
        <p:spPr>
          <a:xfrm rot="-5400000">
            <a:off x="7546975" y="1843547"/>
            <a:ext cx="990600" cy="1066800"/>
          </a:xfrm>
          <a:prstGeom prst="leftUpArrow">
            <a:avLst/>
          </a:prstGeom>
          <a:solidFill>
            <a:srgbClr val="FFC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g10b81046df1_0_250"/>
          <p:cNvSpPr/>
          <p:nvPr/>
        </p:nvSpPr>
        <p:spPr>
          <a:xfrm rot="10800000">
            <a:off x="3645525" y="1843547"/>
            <a:ext cx="990600" cy="1066800"/>
          </a:xfrm>
          <a:prstGeom prst="leftUpArrow">
            <a:avLst/>
          </a:prstGeom>
          <a:solidFill>
            <a:srgbClr val="FFC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g10b81046df1_0_250"/>
          <p:cNvSpPr/>
          <p:nvPr/>
        </p:nvSpPr>
        <p:spPr>
          <a:xfrm rot="5400000">
            <a:off x="3645525" y="4910943"/>
            <a:ext cx="990600" cy="1066800"/>
          </a:xfrm>
          <a:prstGeom prst="leftUpArrow">
            <a:avLst/>
          </a:prstGeom>
          <a:solidFill>
            <a:srgbClr val="FFC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3" name="Google Shape;383;g10b81046df1_0_250"/>
          <p:cNvPicPr preferRelativeResize="0"/>
          <p:nvPr/>
        </p:nvPicPr>
        <p:blipFill rotWithShape="1">
          <a:blip r:embed="rId3">
            <a:alphaModFix/>
          </a:blip>
          <a:srcRect/>
          <a:stretch/>
        </p:blipFill>
        <p:spPr>
          <a:xfrm>
            <a:off x="432626" y="3813039"/>
            <a:ext cx="1701900" cy="2698385"/>
          </a:xfrm>
          <a:prstGeom prst="rect">
            <a:avLst/>
          </a:prstGeom>
          <a:noFill/>
          <a:ln>
            <a:noFill/>
          </a:ln>
        </p:spPr>
      </p:pic>
      <p:sp>
        <p:nvSpPr>
          <p:cNvPr id="384" name="Google Shape;384;g10b81046df1_0_250"/>
          <p:cNvSpPr/>
          <p:nvPr/>
        </p:nvSpPr>
        <p:spPr>
          <a:xfrm>
            <a:off x="772925" y="1528325"/>
            <a:ext cx="2775000" cy="1549500"/>
          </a:xfrm>
          <a:prstGeom prst="ellipse">
            <a:avLst/>
          </a:prstGeom>
          <a:solidFill>
            <a:srgbClr val="FF000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These responses create a vicious cycle that maintain anxiety </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0b81046df1_0_391"/>
          <p:cNvSpPr/>
          <p:nvPr/>
        </p:nvSpPr>
        <p:spPr>
          <a:xfrm>
            <a:off x="2008812" y="279962"/>
            <a:ext cx="8353500" cy="8817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How can we help?</a:t>
            </a:r>
            <a:endParaRPr sz="3600" b="0" i="0" u="none" strike="noStrike" cap="none">
              <a:solidFill>
                <a:schemeClr val="dk1"/>
              </a:solidFill>
              <a:latin typeface="Calibri"/>
              <a:ea typeface="Calibri"/>
              <a:cs typeface="Calibri"/>
              <a:sym typeface="Calibri"/>
            </a:endParaRPr>
          </a:p>
        </p:txBody>
      </p:sp>
      <p:pic>
        <p:nvPicPr>
          <p:cNvPr id="391" name="Google Shape;391;g10b81046df1_0_391"/>
          <p:cNvPicPr preferRelativeResize="0"/>
          <p:nvPr/>
        </p:nvPicPr>
        <p:blipFill rotWithShape="1">
          <a:blip r:embed="rId3">
            <a:alphaModFix/>
          </a:blip>
          <a:srcRect/>
          <a:stretch/>
        </p:blipFill>
        <p:spPr>
          <a:xfrm>
            <a:off x="5056600" y="1555068"/>
            <a:ext cx="2257900" cy="4256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0b81046df1_0_397"/>
          <p:cNvSpPr/>
          <p:nvPr/>
        </p:nvSpPr>
        <p:spPr>
          <a:xfrm>
            <a:off x="2424113" y="1844675"/>
            <a:ext cx="2951100" cy="58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accent1"/>
              </a:solidFill>
              <a:latin typeface="Calibri"/>
              <a:ea typeface="Calibri"/>
              <a:cs typeface="Calibri"/>
              <a:sym typeface="Calibri"/>
            </a:endParaRPr>
          </a:p>
        </p:txBody>
      </p:sp>
      <p:pic>
        <p:nvPicPr>
          <p:cNvPr id="398" name="Google Shape;398;g10b81046df1_0_397"/>
          <p:cNvPicPr preferRelativeResize="0"/>
          <p:nvPr/>
        </p:nvPicPr>
        <p:blipFill rotWithShape="1">
          <a:blip r:embed="rId3">
            <a:alphaModFix/>
          </a:blip>
          <a:srcRect/>
          <a:stretch/>
        </p:blipFill>
        <p:spPr>
          <a:xfrm>
            <a:off x="10483423" y="702250"/>
            <a:ext cx="1642192" cy="1596644"/>
          </a:xfrm>
          <a:prstGeom prst="rect">
            <a:avLst/>
          </a:prstGeom>
          <a:noFill/>
          <a:ln>
            <a:noFill/>
          </a:ln>
        </p:spPr>
      </p:pic>
      <p:pic>
        <p:nvPicPr>
          <p:cNvPr id="399" name="Google Shape;399;g10b81046df1_0_397"/>
          <p:cNvPicPr preferRelativeResize="0"/>
          <p:nvPr/>
        </p:nvPicPr>
        <p:blipFill rotWithShape="1">
          <a:blip r:embed="rId4">
            <a:alphaModFix/>
          </a:blip>
          <a:srcRect/>
          <a:stretch/>
        </p:blipFill>
        <p:spPr>
          <a:xfrm>
            <a:off x="10721092" y="2298891"/>
            <a:ext cx="692631" cy="1601788"/>
          </a:xfrm>
          <a:prstGeom prst="rect">
            <a:avLst/>
          </a:prstGeom>
          <a:noFill/>
          <a:ln>
            <a:noFill/>
          </a:ln>
        </p:spPr>
      </p:pic>
      <p:pic>
        <p:nvPicPr>
          <p:cNvPr id="400" name="Google Shape;400;g10b81046df1_0_397"/>
          <p:cNvPicPr preferRelativeResize="0"/>
          <p:nvPr/>
        </p:nvPicPr>
        <p:blipFill rotWithShape="1">
          <a:blip r:embed="rId5">
            <a:alphaModFix/>
          </a:blip>
          <a:srcRect/>
          <a:stretch/>
        </p:blipFill>
        <p:spPr>
          <a:xfrm>
            <a:off x="11413723" y="2961891"/>
            <a:ext cx="525899" cy="934214"/>
          </a:xfrm>
          <a:prstGeom prst="rect">
            <a:avLst/>
          </a:prstGeom>
          <a:noFill/>
          <a:ln>
            <a:noFill/>
          </a:ln>
        </p:spPr>
      </p:pic>
      <p:sp>
        <p:nvSpPr>
          <p:cNvPr id="401" name="Google Shape;401;g10b81046df1_0_397"/>
          <p:cNvSpPr/>
          <p:nvPr/>
        </p:nvSpPr>
        <p:spPr>
          <a:xfrm>
            <a:off x="1919246" y="400155"/>
            <a:ext cx="8353500" cy="8817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How can you help at home?</a:t>
            </a:r>
            <a:endParaRPr sz="3600" b="0" i="0" u="none" strike="noStrike" cap="none">
              <a:solidFill>
                <a:schemeClr val="dk1"/>
              </a:solidFill>
              <a:latin typeface="Calibri"/>
              <a:ea typeface="Calibri"/>
              <a:cs typeface="Calibri"/>
              <a:sym typeface="Calibri"/>
            </a:endParaRPr>
          </a:p>
        </p:txBody>
      </p:sp>
      <p:sp>
        <p:nvSpPr>
          <p:cNvPr id="402" name="Google Shape;402;g10b81046df1_0_397"/>
          <p:cNvSpPr/>
          <p:nvPr/>
        </p:nvSpPr>
        <p:spPr>
          <a:xfrm>
            <a:off x="1919250" y="1529075"/>
            <a:ext cx="8353500" cy="503760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374650" algn="l" rtl="0">
              <a:lnSpc>
                <a:spcPct val="100000"/>
              </a:lnSpc>
              <a:spcBef>
                <a:spcPts val="0"/>
              </a:spcBef>
              <a:spcAft>
                <a:spcPts val="0"/>
              </a:spcAft>
              <a:buClr>
                <a:schemeClr val="dk1"/>
              </a:buClr>
              <a:buSzPts val="2300"/>
              <a:buFont typeface="Arial"/>
              <a:buChar char="•"/>
            </a:pPr>
            <a:r>
              <a:rPr lang="en-GB" sz="2300" b="1" i="0" u="none" strike="noStrike" cap="none">
                <a:solidFill>
                  <a:schemeClr val="dk1"/>
                </a:solidFill>
                <a:latin typeface="Calibri"/>
                <a:ea typeface="Calibri"/>
                <a:cs typeface="Calibri"/>
                <a:sym typeface="Calibri"/>
              </a:rPr>
              <a:t>Don't be afraid </a:t>
            </a:r>
            <a:r>
              <a:rPr lang="en-GB" sz="2300" b="0" i="0" u="none" strike="noStrike" cap="none">
                <a:solidFill>
                  <a:schemeClr val="dk1"/>
                </a:solidFill>
                <a:latin typeface="Calibri"/>
                <a:ea typeface="Calibri"/>
                <a:cs typeface="Calibri"/>
                <a:sym typeface="Calibri"/>
              </a:rPr>
              <a:t>to approach the child and ask if they are OK or if something is bothering them</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Arial"/>
              <a:buChar char="•"/>
            </a:pPr>
            <a:r>
              <a:rPr lang="en-GB" sz="2300" b="1" i="0" u="none" strike="noStrike" cap="none">
                <a:solidFill>
                  <a:schemeClr val="dk1"/>
                </a:solidFill>
                <a:latin typeface="Calibri"/>
                <a:ea typeface="Calibri"/>
                <a:cs typeface="Calibri"/>
                <a:sym typeface="Calibri"/>
              </a:rPr>
              <a:t>Active listening </a:t>
            </a:r>
            <a:r>
              <a:rPr lang="en-GB" sz="2300" b="0" i="0" u="none" strike="noStrike" cap="none">
                <a:solidFill>
                  <a:schemeClr val="dk1"/>
                </a:solidFill>
                <a:latin typeface="Calibri"/>
                <a:ea typeface="Calibri"/>
                <a:cs typeface="Calibri"/>
                <a:sym typeface="Calibri"/>
              </a:rPr>
              <a:t>is the </a:t>
            </a:r>
            <a:r>
              <a:rPr lang="en-GB" sz="2300" b="1" i="0" u="none" strike="noStrike" cap="none">
                <a:solidFill>
                  <a:schemeClr val="dk1"/>
                </a:solidFill>
                <a:latin typeface="Calibri"/>
                <a:ea typeface="Calibri"/>
                <a:cs typeface="Calibri"/>
                <a:sym typeface="Calibri"/>
              </a:rPr>
              <a:t>best support </a:t>
            </a:r>
            <a:r>
              <a:rPr lang="en-GB" sz="2300" b="0" i="0" u="none" strike="noStrike" cap="none">
                <a:solidFill>
                  <a:schemeClr val="dk1"/>
                </a:solidFill>
                <a:latin typeface="Calibri"/>
                <a:ea typeface="Calibri"/>
                <a:cs typeface="Calibri"/>
                <a:sym typeface="Calibri"/>
              </a:rPr>
              <a:t>you could offer</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Arial"/>
              <a:buChar char="•"/>
            </a:pPr>
            <a:r>
              <a:rPr lang="en-GB" sz="2300" b="1" i="0" u="none" strike="noStrike" cap="none">
                <a:solidFill>
                  <a:schemeClr val="dk1"/>
                </a:solidFill>
                <a:latin typeface="Calibri"/>
                <a:ea typeface="Calibri"/>
                <a:cs typeface="Calibri"/>
                <a:sym typeface="Calibri"/>
              </a:rPr>
              <a:t>Wonder aloud </a:t>
            </a:r>
            <a:r>
              <a:rPr lang="en-GB" sz="2300" b="0" i="0" u="none" strike="noStrike" cap="none">
                <a:solidFill>
                  <a:schemeClr val="dk1"/>
                </a:solidFill>
                <a:latin typeface="Calibri"/>
                <a:ea typeface="Calibri"/>
                <a:cs typeface="Calibri"/>
                <a:sym typeface="Calibri"/>
              </a:rPr>
              <a:t>about what might be happening for the child</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Arial"/>
              <a:buChar char="•"/>
            </a:pPr>
            <a:r>
              <a:rPr lang="en-GB" sz="2300" b="1" i="0" u="none" strike="noStrike" cap="none">
                <a:solidFill>
                  <a:schemeClr val="dk1"/>
                </a:solidFill>
                <a:latin typeface="Calibri"/>
                <a:ea typeface="Calibri"/>
                <a:cs typeface="Calibri"/>
                <a:sym typeface="Calibri"/>
              </a:rPr>
              <a:t>Name feelings </a:t>
            </a:r>
            <a:r>
              <a:rPr lang="en-GB" sz="2300" b="0" i="0" u="none" strike="noStrike" cap="none">
                <a:solidFill>
                  <a:schemeClr val="dk1"/>
                </a:solidFill>
                <a:latin typeface="Calibri"/>
                <a:ea typeface="Calibri"/>
                <a:cs typeface="Calibri"/>
                <a:sym typeface="Calibri"/>
              </a:rPr>
              <a:t>around events if they approach you to talk</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Arial"/>
              <a:buChar char="•"/>
            </a:pPr>
            <a:r>
              <a:rPr lang="en-GB" sz="2300" b="0" i="0" u="none" strike="noStrike" cap="none">
                <a:solidFill>
                  <a:schemeClr val="dk1"/>
                </a:solidFill>
                <a:latin typeface="Calibri"/>
                <a:ea typeface="Calibri"/>
                <a:cs typeface="Calibri"/>
                <a:sym typeface="Calibri"/>
              </a:rPr>
              <a:t>Look beyond behaviour, </a:t>
            </a:r>
            <a:r>
              <a:rPr lang="en-GB" sz="2300" b="1" i="0" u="none" strike="noStrike" cap="none">
                <a:solidFill>
                  <a:schemeClr val="dk1"/>
                </a:solidFill>
                <a:latin typeface="Calibri"/>
                <a:ea typeface="Calibri"/>
                <a:cs typeface="Calibri"/>
                <a:sym typeface="Calibri"/>
              </a:rPr>
              <a:t>be curious </a:t>
            </a:r>
            <a:r>
              <a:rPr lang="en-GB" sz="2300" b="0" i="0" u="none" strike="noStrike" cap="none">
                <a:solidFill>
                  <a:schemeClr val="dk1"/>
                </a:solidFill>
                <a:latin typeface="Calibri"/>
                <a:ea typeface="Calibri"/>
                <a:cs typeface="Calibri"/>
                <a:sym typeface="Calibri"/>
              </a:rPr>
              <a:t>about what is happening for them</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chemeClr val="dk1"/>
                </a:solidFill>
                <a:latin typeface="Calibri"/>
                <a:ea typeface="Calibri"/>
                <a:cs typeface="Calibri"/>
                <a:sym typeface="Calibri"/>
              </a:rPr>
              <a:t>  </a:t>
            </a:r>
            <a:endParaRPr sz="2300" b="0" i="0" u="none" strike="noStrike" cap="none">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GB" sz="2300" b="1" i="0" u="none" strike="noStrike" cap="none">
                <a:solidFill>
                  <a:schemeClr val="dk1"/>
                </a:solidFill>
                <a:latin typeface="Calibri"/>
                <a:ea typeface="Calibri"/>
                <a:cs typeface="Calibri"/>
                <a:sym typeface="Calibri"/>
              </a:rPr>
              <a:t>Model emotion regulation</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10b81046df1_0_620"/>
          <p:cNvSpPr/>
          <p:nvPr/>
        </p:nvSpPr>
        <p:spPr>
          <a:xfrm>
            <a:off x="2561743" y="4441496"/>
            <a:ext cx="7306500" cy="132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408" name="Google Shape;408;g10b81046df1_0_620"/>
          <p:cNvSpPr/>
          <p:nvPr/>
        </p:nvSpPr>
        <p:spPr>
          <a:xfrm>
            <a:off x="1423850" y="1175225"/>
            <a:ext cx="9582300" cy="557100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355600" algn="l" rtl="0">
              <a:lnSpc>
                <a:spcPct val="98181"/>
              </a:lnSpc>
              <a:spcBef>
                <a:spcPts val="0"/>
              </a:spcBef>
              <a:spcAft>
                <a:spcPts val="0"/>
              </a:spcAft>
              <a:buClr>
                <a:schemeClr val="dk1"/>
              </a:buClr>
              <a:buSzPts val="2000"/>
              <a:buFont typeface="Calibri"/>
              <a:buChar char="●"/>
            </a:pPr>
            <a:r>
              <a:rPr lang="en-GB" sz="2000" b="1" i="0" u="none" strike="noStrike" cap="none">
                <a:solidFill>
                  <a:schemeClr val="dk1"/>
                </a:solidFill>
                <a:latin typeface="Calibri"/>
                <a:ea typeface="Calibri"/>
                <a:cs typeface="Calibri"/>
                <a:sym typeface="Calibri"/>
              </a:rPr>
              <a:t>Asking questions – being curious: </a:t>
            </a:r>
            <a:endParaRPr sz="2000" b="0" i="0" u="none" strike="noStrike" cap="none">
              <a:solidFill>
                <a:schemeClr val="dk1"/>
              </a:solidFill>
              <a:latin typeface="Calibri"/>
              <a:ea typeface="Calibri"/>
              <a:cs typeface="Calibri"/>
              <a:sym typeface="Calibri"/>
            </a:endParaRPr>
          </a:p>
          <a:p>
            <a:pPr marL="457200" marR="0" lvl="0" indent="0" algn="l" rtl="0">
              <a:lnSpc>
                <a:spcPct val="98181"/>
              </a:lnSpc>
              <a:spcBef>
                <a:spcPts val="0"/>
              </a:spcBef>
              <a:spcAft>
                <a:spcPts val="0"/>
              </a:spcAft>
              <a:buClr>
                <a:srgbClr val="000000"/>
              </a:buClr>
              <a:buSzPts val="2000"/>
              <a:buFont typeface="Arial"/>
              <a:buNone/>
            </a:pPr>
            <a:r>
              <a:rPr lang="en-GB" sz="2000" b="0" i="0" u="none" strike="noStrike" cap="none">
                <a:solidFill>
                  <a:srgbClr val="385623"/>
                </a:solidFill>
                <a:latin typeface="Calibri"/>
                <a:ea typeface="Calibri"/>
                <a:cs typeface="Calibri"/>
                <a:sym typeface="Calibri"/>
              </a:rPr>
              <a:t>“I wonder if you’re feeling ___ ?”	“I wonder if you’re worried about ___?”</a:t>
            </a:r>
            <a:endParaRPr sz="2000" b="0" i="0" u="none" strike="noStrike" cap="none">
              <a:solidFill>
                <a:srgbClr val="385623"/>
              </a:solidFill>
              <a:latin typeface="Calibri"/>
              <a:ea typeface="Calibri"/>
              <a:cs typeface="Calibri"/>
              <a:sym typeface="Calibri"/>
            </a:endParaRPr>
          </a:p>
          <a:p>
            <a:pPr marL="50800" marR="0" lvl="0" indent="0" algn="ctr" rtl="0">
              <a:lnSpc>
                <a:spcPct val="98181"/>
              </a:lnSpc>
              <a:spcBef>
                <a:spcPts val="0"/>
              </a:spcBef>
              <a:spcAft>
                <a:spcPts val="0"/>
              </a:spcAft>
              <a:buClr>
                <a:schemeClr val="dk1"/>
              </a:buClr>
              <a:buSzPts val="2000"/>
              <a:buFont typeface="Arial"/>
              <a:buNone/>
            </a:pPr>
            <a:endParaRPr sz="2000" b="0" i="0" u="none" strike="noStrike" cap="none">
              <a:solidFill>
                <a:srgbClr val="385623"/>
              </a:solidFill>
              <a:latin typeface="Calibri"/>
              <a:ea typeface="Calibri"/>
              <a:cs typeface="Calibri"/>
              <a:sym typeface="Calibri"/>
            </a:endParaRPr>
          </a:p>
          <a:p>
            <a:pPr marL="457200" marR="0" lvl="0" indent="-355600" algn="l" rtl="0">
              <a:lnSpc>
                <a:spcPct val="98181"/>
              </a:lnSpc>
              <a:spcBef>
                <a:spcPts val="0"/>
              </a:spcBef>
              <a:spcAft>
                <a:spcPts val="0"/>
              </a:spcAft>
              <a:buClr>
                <a:schemeClr val="dk1"/>
              </a:buClr>
              <a:buSzPts val="2000"/>
              <a:buFont typeface="Calibri"/>
              <a:buChar char="●"/>
            </a:pPr>
            <a:r>
              <a:rPr lang="en-GB" sz="2000" b="1" i="0" u="none" strike="noStrike" cap="none">
                <a:solidFill>
                  <a:schemeClr val="dk1"/>
                </a:solidFill>
                <a:latin typeface="Calibri"/>
                <a:ea typeface="Calibri"/>
                <a:cs typeface="Calibri"/>
                <a:sym typeface="Calibri"/>
              </a:rPr>
              <a:t>Empathising</a:t>
            </a:r>
            <a:endParaRPr sz="2000" b="1" i="0" u="none" strike="noStrike" cap="none">
              <a:solidFill>
                <a:schemeClr val="dk1"/>
              </a:solidFill>
              <a:latin typeface="Calibri"/>
              <a:ea typeface="Calibri"/>
              <a:cs typeface="Calibri"/>
              <a:sym typeface="Calibri"/>
            </a:endParaRPr>
          </a:p>
          <a:p>
            <a:pPr marL="457200" marR="0" lvl="0" indent="0" algn="l" rtl="0">
              <a:lnSpc>
                <a:spcPct val="98181"/>
              </a:lnSpc>
              <a:spcBef>
                <a:spcPts val="0"/>
              </a:spcBef>
              <a:spcAft>
                <a:spcPts val="0"/>
              </a:spcAft>
              <a:buClr>
                <a:srgbClr val="000000"/>
              </a:buClr>
              <a:buSzPts val="2000"/>
              <a:buFont typeface="Arial"/>
              <a:buNone/>
            </a:pPr>
            <a:r>
              <a:rPr lang="en-GB" sz="2000" b="0" i="0" u="none" strike="noStrike" cap="none">
                <a:solidFill>
                  <a:srgbClr val="385623"/>
                </a:solidFill>
                <a:latin typeface="Calibri"/>
                <a:ea typeface="Calibri"/>
                <a:cs typeface="Calibri"/>
                <a:sym typeface="Calibri"/>
              </a:rPr>
              <a:t>“Those sound like some really difficult thoughts / feelings to be having”</a:t>
            </a:r>
            <a:endParaRPr sz="2000" b="0" i="0" u="none" strike="noStrike" cap="none">
              <a:solidFill>
                <a:srgbClr val="385623"/>
              </a:solidFill>
              <a:latin typeface="Calibri"/>
              <a:ea typeface="Calibri"/>
              <a:cs typeface="Calibri"/>
              <a:sym typeface="Calibri"/>
            </a:endParaRPr>
          </a:p>
          <a:p>
            <a:pPr marL="0" marR="0" lvl="0" indent="0" algn="l" rtl="0">
              <a:lnSpc>
                <a:spcPct val="98181"/>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l" rtl="0">
              <a:lnSpc>
                <a:spcPct val="98181"/>
              </a:lnSpc>
              <a:spcBef>
                <a:spcPts val="0"/>
              </a:spcBef>
              <a:spcAft>
                <a:spcPts val="0"/>
              </a:spcAft>
              <a:buClr>
                <a:schemeClr val="dk1"/>
              </a:buClr>
              <a:buSzPts val="2000"/>
              <a:buFont typeface="Calibri"/>
              <a:buChar char="●"/>
            </a:pPr>
            <a:r>
              <a:rPr lang="en-GB" sz="2000" b="1" i="0" u="none" strike="noStrike" cap="none">
                <a:solidFill>
                  <a:schemeClr val="dk1"/>
                </a:solidFill>
                <a:latin typeface="Calibri"/>
                <a:ea typeface="Calibri"/>
                <a:cs typeface="Calibri"/>
                <a:sym typeface="Calibri"/>
              </a:rPr>
              <a:t>Normalising, making suggestions  </a:t>
            </a:r>
            <a:endParaRPr sz="2000" b="1" i="0" u="none" strike="noStrike" cap="none">
              <a:solidFill>
                <a:schemeClr val="dk1"/>
              </a:solidFill>
              <a:latin typeface="Calibri"/>
              <a:ea typeface="Calibri"/>
              <a:cs typeface="Calibri"/>
              <a:sym typeface="Calibri"/>
            </a:endParaRPr>
          </a:p>
          <a:p>
            <a:pPr marL="457200" marR="0" lvl="0" indent="0" algn="l" rtl="0">
              <a:lnSpc>
                <a:spcPct val="98181"/>
              </a:lnSpc>
              <a:spcBef>
                <a:spcPts val="0"/>
              </a:spcBef>
              <a:spcAft>
                <a:spcPts val="0"/>
              </a:spcAft>
              <a:buClr>
                <a:srgbClr val="000000"/>
              </a:buClr>
              <a:buSzPts val="2000"/>
              <a:buFont typeface="Arial"/>
              <a:buNone/>
            </a:pPr>
            <a:r>
              <a:rPr lang="en-GB" sz="2000" b="0" i="0" u="none" strike="noStrike" cap="none">
                <a:solidFill>
                  <a:srgbClr val="385623"/>
                </a:solidFill>
                <a:latin typeface="Calibri"/>
                <a:ea typeface="Calibri"/>
                <a:cs typeface="Calibri"/>
                <a:sym typeface="Calibri"/>
              </a:rPr>
              <a:t>“Lots of children feel / think about ______ when they are worried. Is that like what’s going on for you?”</a:t>
            </a:r>
            <a:endParaRPr sz="2000" b="0" i="0" u="none" strike="noStrike" cap="none">
              <a:solidFill>
                <a:srgbClr val="385623"/>
              </a:solidFill>
              <a:latin typeface="Calibri"/>
              <a:ea typeface="Calibri"/>
              <a:cs typeface="Calibri"/>
              <a:sym typeface="Calibri"/>
            </a:endParaRPr>
          </a:p>
          <a:p>
            <a:pPr marL="0" marR="0" lvl="0" indent="0" algn="l" rtl="0">
              <a:lnSpc>
                <a:spcPct val="98181"/>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l" rtl="0">
              <a:lnSpc>
                <a:spcPct val="98181"/>
              </a:lnSpc>
              <a:spcBef>
                <a:spcPts val="0"/>
              </a:spcBef>
              <a:spcAft>
                <a:spcPts val="0"/>
              </a:spcAft>
              <a:buClr>
                <a:srgbClr val="000000"/>
              </a:buClr>
              <a:buSzPts val="2000"/>
              <a:buFont typeface="Arial"/>
              <a:buChar char="●"/>
            </a:pPr>
            <a:r>
              <a:rPr lang="en-GB" sz="2000" b="1" i="0" u="none" strike="noStrike" cap="none">
                <a:solidFill>
                  <a:schemeClr val="dk1"/>
                </a:solidFill>
                <a:latin typeface="Calibri"/>
                <a:ea typeface="Calibri"/>
                <a:cs typeface="Calibri"/>
                <a:sym typeface="Calibri"/>
              </a:rPr>
              <a:t>Check their understanding</a:t>
            </a:r>
            <a:r>
              <a:rPr lang="en-GB" sz="2000" b="0" i="0" u="none" strike="noStrike" cap="none">
                <a:solidFill>
                  <a:schemeClr val="dk1"/>
                </a:solidFill>
                <a:latin typeface="Calibri"/>
                <a:ea typeface="Calibri"/>
                <a:cs typeface="Calibri"/>
                <a:sym typeface="Calibri"/>
              </a:rPr>
              <a:t> – </a:t>
            </a:r>
            <a:r>
              <a:rPr lang="en-GB" sz="2000" b="0" i="0" u="none" strike="noStrike" cap="none">
                <a:solidFill>
                  <a:srgbClr val="385623"/>
                </a:solidFill>
                <a:latin typeface="Calibri"/>
                <a:ea typeface="Calibri"/>
                <a:cs typeface="Calibri"/>
                <a:sym typeface="Calibri"/>
              </a:rPr>
              <a:t>“does that make sense?” </a:t>
            </a:r>
            <a:r>
              <a:rPr lang="en-GB" sz="2000" b="1" i="0" u="none" strike="noStrike" cap="none">
                <a:solidFill>
                  <a:schemeClr val="dk1"/>
                </a:solidFill>
                <a:latin typeface="Calibri"/>
                <a:ea typeface="Calibri"/>
                <a:cs typeface="Calibri"/>
                <a:sym typeface="Calibri"/>
              </a:rPr>
              <a:t>but also yours </a:t>
            </a:r>
            <a:r>
              <a:rPr lang="en-GB" sz="2000" b="0" i="0" u="none" strike="noStrike" cap="none">
                <a:solidFill>
                  <a:schemeClr val="dk1"/>
                </a:solidFill>
                <a:latin typeface="Calibri"/>
                <a:ea typeface="Calibri"/>
                <a:cs typeface="Calibri"/>
                <a:sym typeface="Calibri"/>
              </a:rPr>
              <a:t>– </a:t>
            </a:r>
            <a:r>
              <a:rPr lang="en-GB" sz="2000" b="0" i="0" u="none" strike="noStrike" cap="none">
                <a:solidFill>
                  <a:srgbClr val="385623"/>
                </a:solidFill>
                <a:latin typeface="Calibri"/>
                <a:ea typeface="Calibri"/>
                <a:cs typeface="Calibri"/>
                <a:sym typeface="Calibri"/>
              </a:rPr>
              <a:t>“have I understood that you feel ______ because of ______?”</a:t>
            </a:r>
            <a:endParaRPr sz="2000" b="1" i="0" u="none" strike="noStrike" cap="none">
              <a:solidFill>
                <a:srgbClr val="385623"/>
              </a:solidFill>
              <a:latin typeface="Calibri"/>
              <a:ea typeface="Calibri"/>
              <a:cs typeface="Calibri"/>
              <a:sym typeface="Calibri"/>
            </a:endParaRPr>
          </a:p>
          <a:p>
            <a:pPr marL="50800" marR="0" lvl="0" indent="0" algn="l" rtl="0">
              <a:lnSpc>
                <a:spcPct val="98181"/>
              </a:lnSpc>
              <a:spcBef>
                <a:spcPts val="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a:p>
            <a:pPr marL="457200" marR="0" lvl="0" indent="-355600" algn="l" rtl="0">
              <a:lnSpc>
                <a:spcPct val="98181"/>
              </a:lnSpc>
              <a:spcBef>
                <a:spcPts val="0"/>
              </a:spcBef>
              <a:spcAft>
                <a:spcPts val="0"/>
              </a:spcAft>
              <a:buClr>
                <a:schemeClr val="dk1"/>
              </a:buClr>
              <a:buSzPts val="2000"/>
              <a:buFont typeface="Calibri"/>
              <a:buChar char="●"/>
            </a:pPr>
            <a:r>
              <a:rPr lang="en-GB" sz="2000" b="1" i="0" u="none" strike="noStrike" cap="none">
                <a:solidFill>
                  <a:schemeClr val="dk1"/>
                </a:solidFill>
                <a:latin typeface="Calibri"/>
                <a:ea typeface="Calibri"/>
                <a:cs typeface="Calibri"/>
                <a:sym typeface="Calibri"/>
              </a:rPr>
              <a:t>Labelling emotions </a:t>
            </a:r>
            <a:endParaRPr sz="2000" b="1" i="0" u="none" strike="noStrike" cap="none">
              <a:solidFill>
                <a:schemeClr val="dk1"/>
              </a:solidFill>
              <a:latin typeface="Calibri"/>
              <a:ea typeface="Calibri"/>
              <a:cs typeface="Calibri"/>
              <a:sym typeface="Calibri"/>
            </a:endParaRPr>
          </a:p>
          <a:p>
            <a:pPr marL="457200" marR="0" lvl="0" indent="0" algn="l" rtl="0">
              <a:lnSpc>
                <a:spcPct val="98181"/>
              </a:lnSpc>
              <a:spcBef>
                <a:spcPts val="0"/>
              </a:spcBef>
              <a:spcAft>
                <a:spcPts val="0"/>
              </a:spcAft>
              <a:buClr>
                <a:srgbClr val="000000"/>
              </a:buClr>
              <a:buSzPts val="2000"/>
              <a:buFont typeface="Arial"/>
              <a:buNone/>
            </a:pPr>
            <a:r>
              <a:rPr lang="en-GB" sz="2000" b="0" i="0" u="none" strike="noStrike" cap="none">
                <a:solidFill>
                  <a:srgbClr val="385623"/>
                </a:solidFill>
                <a:latin typeface="Calibri"/>
                <a:ea typeface="Calibri"/>
                <a:cs typeface="Calibri"/>
                <a:sym typeface="Calibri"/>
              </a:rPr>
              <a:t>“I can see that you’re feeling _____”</a:t>
            </a:r>
            <a:endParaRPr sz="2000" b="1" i="0" u="none" strike="noStrike" cap="none">
              <a:solidFill>
                <a:schemeClr val="dk1"/>
              </a:solidFill>
              <a:latin typeface="Calibri"/>
              <a:ea typeface="Calibri"/>
              <a:cs typeface="Calibri"/>
              <a:sym typeface="Calibri"/>
            </a:endParaRPr>
          </a:p>
          <a:p>
            <a:pPr marL="50800" marR="0" lvl="0" indent="0" algn="l" rtl="0">
              <a:lnSpc>
                <a:spcPct val="98181"/>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l" rtl="0">
              <a:lnSpc>
                <a:spcPct val="98181"/>
              </a:lnSpc>
              <a:spcBef>
                <a:spcPts val="0"/>
              </a:spcBef>
              <a:spcAft>
                <a:spcPts val="0"/>
              </a:spcAft>
              <a:buClr>
                <a:schemeClr val="dk1"/>
              </a:buClr>
              <a:buSzPts val="2000"/>
              <a:buFont typeface="Calibri"/>
              <a:buChar char="●"/>
            </a:pPr>
            <a:r>
              <a:rPr lang="en-GB" sz="2000" b="1" i="0" u="none" strike="noStrike" cap="none">
                <a:solidFill>
                  <a:schemeClr val="dk1"/>
                </a:solidFill>
                <a:latin typeface="Calibri"/>
                <a:ea typeface="Calibri"/>
                <a:cs typeface="Calibri"/>
                <a:sym typeface="Calibri"/>
              </a:rPr>
              <a:t>Make it fun or rewarding</a:t>
            </a:r>
            <a:endParaRPr sz="2300" b="1" i="0" u="none" strike="noStrike" cap="none">
              <a:solidFill>
                <a:schemeClr val="dk1"/>
              </a:solidFill>
              <a:latin typeface="Calibri"/>
              <a:ea typeface="Calibri"/>
              <a:cs typeface="Calibri"/>
              <a:sym typeface="Calibri"/>
            </a:endParaRPr>
          </a:p>
        </p:txBody>
      </p:sp>
      <p:sp>
        <p:nvSpPr>
          <p:cNvPr id="409" name="Google Shape;409;g10b81046df1_0_620"/>
          <p:cNvSpPr/>
          <p:nvPr/>
        </p:nvSpPr>
        <p:spPr>
          <a:xfrm>
            <a:off x="2038246" y="193480"/>
            <a:ext cx="8353500" cy="881700"/>
          </a:xfrm>
          <a:prstGeom prst="roundRect">
            <a:avLst>
              <a:gd name="adj" fmla="val 16667"/>
            </a:avLst>
          </a:prstGeom>
          <a:solidFill>
            <a:schemeClr val="lt1"/>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Talking tips</a:t>
            </a:r>
            <a:endParaRPr sz="3600" b="0" i="0" u="none" strike="noStrike" cap="none">
              <a:solidFill>
                <a:schemeClr val="dk1"/>
              </a:solidFill>
              <a:latin typeface="Calibri"/>
              <a:ea typeface="Calibri"/>
              <a:cs typeface="Calibri"/>
              <a:sym typeface="Calibri"/>
            </a:endParaRPr>
          </a:p>
        </p:txBody>
      </p:sp>
      <p:pic>
        <p:nvPicPr>
          <p:cNvPr id="410" name="Google Shape;410;g10b81046df1_0_620"/>
          <p:cNvPicPr preferRelativeResize="0"/>
          <p:nvPr/>
        </p:nvPicPr>
        <p:blipFill rotWithShape="1">
          <a:blip r:embed="rId3">
            <a:alphaModFix/>
          </a:blip>
          <a:srcRect/>
          <a:stretch/>
        </p:blipFill>
        <p:spPr>
          <a:xfrm>
            <a:off x="11087725" y="74100"/>
            <a:ext cx="1037475" cy="2425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2232</Words>
  <Application>Microsoft Office PowerPoint</Application>
  <PresentationFormat>Widescreen</PresentationFormat>
  <Paragraphs>167</Paragraphs>
  <Slides>16</Slides>
  <Notes>16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16</vt:i4>
      </vt:variant>
    </vt:vector>
  </HeadingPairs>
  <TitlesOfParts>
    <vt:vector size="21" baseType="lpstr">
      <vt:lpstr>Arial</vt:lpstr>
      <vt:lpstr>Calibri</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Fredman</dc:creator>
  <cp:lastModifiedBy>Liz Carlin</cp:lastModifiedBy>
  <cp:revision>1</cp:revision>
  <dcterms:created xsi:type="dcterms:W3CDTF">2021-09-08T14:40:08Z</dcterms:created>
  <dcterms:modified xsi:type="dcterms:W3CDTF">2025-04-03T15:03:33Z</dcterms:modified>
</cp:coreProperties>
</file>