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0"/>
  </p:notesMasterIdLst>
  <p:sldIdLst>
    <p:sldId id="256" r:id="rId6"/>
    <p:sldId id="264" r:id="rId7"/>
    <p:sldId id="279" r:id="rId8"/>
    <p:sldId id="281" r:id="rId9"/>
    <p:sldId id="265" r:id="rId10"/>
    <p:sldId id="273" r:id="rId11"/>
    <p:sldId id="266" r:id="rId12"/>
    <p:sldId id="292" r:id="rId13"/>
    <p:sldId id="272" r:id="rId14"/>
    <p:sldId id="271" r:id="rId15"/>
    <p:sldId id="267" r:id="rId16"/>
    <p:sldId id="294" r:id="rId17"/>
    <p:sldId id="284" r:id="rId18"/>
    <p:sldId id="286" r:id="rId19"/>
    <p:sldId id="285" r:id="rId20"/>
    <p:sldId id="280" r:id="rId21"/>
    <p:sldId id="288" r:id="rId22"/>
    <p:sldId id="289" r:id="rId23"/>
    <p:sldId id="295" r:id="rId24"/>
    <p:sldId id="270" r:id="rId25"/>
    <p:sldId id="287" r:id="rId26"/>
    <p:sldId id="269" r:id="rId27"/>
    <p:sldId id="278" r:id="rId28"/>
    <p:sldId id="282" r:id="rId29"/>
    <p:sldId id="283" r:id="rId30"/>
    <p:sldId id="277" r:id="rId31"/>
    <p:sldId id="296" r:id="rId32"/>
    <p:sldId id="275" r:id="rId33"/>
    <p:sldId id="293" r:id="rId34"/>
    <p:sldId id="290" r:id="rId35"/>
    <p:sldId id="291" r:id="rId36"/>
    <p:sldId id="276" r:id="rId37"/>
    <p:sldId id="268" r:id="rId38"/>
    <p:sldId id="274" r:id="rId39"/>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FF66"/>
    <a:srgbClr val="99FF99"/>
    <a:srgbClr val="CCFFCC"/>
    <a:srgbClr val="CC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86834" autoAdjust="0"/>
  </p:normalViewPr>
  <p:slideViewPr>
    <p:cSldViewPr>
      <p:cViewPr varScale="1">
        <p:scale>
          <a:sx n="100" d="100"/>
          <a:sy n="100" d="100"/>
        </p:scale>
        <p:origin x="19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547A2DB-E28E-44FB-9E1C-B877E88EE25B}" type="datetimeFigureOut">
              <a:rPr lang="en-GB"/>
              <a:pPr>
                <a:defRPr/>
              </a:pPr>
              <a:t>20/10/2021</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E7BF8D5-2ABD-449D-81A5-6EFDFC19D06D}" type="slidenum">
              <a:rPr lang="en-GB"/>
              <a:pPr>
                <a:defRPr/>
              </a:pPr>
              <a:t>‹#›</a:t>
            </a:fld>
            <a:endParaRPr lang="en-GB" dirty="0"/>
          </a:p>
        </p:txBody>
      </p:sp>
    </p:spTree>
    <p:extLst>
      <p:ext uri="{BB962C8B-B14F-4D97-AF65-F5344CB8AC3E}">
        <p14:creationId xmlns:p14="http://schemas.microsoft.com/office/powerpoint/2010/main" val="240211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C70B90C7-6D65-4D1B-A5B3-409221E95096}" type="slidenum">
              <a:rPr lang="en-GB" smtClean="0"/>
              <a:pPr>
                <a:defRPr/>
              </a:pPr>
              <a:t>1</a:t>
            </a:fld>
            <a:endParaRPr lang="en-GB" dirty="0"/>
          </a:p>
        </p:txBody>
      </p:sp>
    </p:spTree>
    <p:extLst>
      <p:ext uri="{BB962C8B-B14F-4D97-AF65-F5344CB8AC3E}">
        <p14:creationId xmlns:p14="http://schemas.microsoft.com/office/powerpoint/2010/main" val="3020652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9141" t="11899" r="4028" b="16707"/>
          <a:stretch>
            <a:fillRect/>
          </a:stretch>
        </p:blipFill>
        <p:spPr bwMode="auto">
          <a:xfrm>
            <a:off x="5295900" y="244475"/>
            <a:ext cx="35131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2876" y="2348880"/>
            <a:ext cx="5541595" cy="4301877"/>
          </a:xfrm>
          <a:prstGeom prst="rect">
            <a:avLst/>
          </a:prstGeom>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02023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Title Slide_Wandsworth">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95588" y="462851"/>
            <a:ext cx="305492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223657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r="8968"/>
          <a:stretch>
            <a:fillRect/>
          </a:stretch>
        </p:blipFill>
        <p:spPr bwMode="auto">
          <a:xfrm>
            <a:off x="0" y="4221163"/>
            <a:ext cx="91440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19" y="1340768"/>
            <a:ext cx="8641655" cy="5256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251520" y="252413"/>
            <a:ext cx="4942780" cy="800323"/>
          </a:xfrm>
        </p:spPr>
        <p:txBody>
          <a:bodyPr>
            <a:noAutofit/>
          </a:bodyPr>
          <a:lstStyle>
            <a:lvl1pPr algn="l">
              <a:defRPr sz="3200">
                <a:solidFill>
                  <a:srgbClr val="0070C0"/>
                </a:solidFill>
                <a:latin typeface="Arial" pitchFamily="34" charset="0"/>
                <a:cs typeface="Arial" pitchFamily="34" charset="0"/>
              </a:defRPr>
            </a:lvl1pPr>
          </a:lstStyle>
          <a:p>
            <a:r>
              <a:rPr lang="en-US" smtClean="0"/>
              <a:t>Click to edit Master title style</a:t>
            </a:r>
            <a:endParaRPr lang="en-GB" dirty="0"/>
          </a:p>
        </p:txBody>
      </p:sp>
      <p:sp>
        <p:nvSpPr>
          <p:cNvPr id="5" name="Slide Number Placeholder 5"/>
          <p:cNvSpPr>
            <a:spLocks noGrp="1"/>
          </p:cNvSpPr>
          <p:nvPr>
            <p:ph type="sldNum" sz="quarter" idx="10"/>
          </p:nvPr>
        </p:nvSpPr>
        <p:spPr/>
        <p:txBody>
          <a:bodyPr/>
          <a:lstStyle>
            <a:lvl1pPr>
              <a:defRPr>
                <a:solidFill>
                  <a:srgbClr val="0070C0"/>
                </a:solidFill>
              </a:defRPr>
            </a:lvl1pPr>
          </a:lstStyle>
          <a:p>
            <a:pPr>
              <a:defRPr/>
            </a:pPr>
            <a:fld id="{143C3DDB-462F-420F-9B4B-4C50B8ACC7AA}" type="slidenum">
              <a:rPr lang="en-GB"/>
              <a:pPr>
                <a:defRPr/>
              </a:pPr>
              <a:t>‹#›</a:t>
            </a:fld>
            <a:endParaRPr lang="en-GB" dirty="0"/>
          </a:p>
        </p:txBody>
      </p:sp>
    </p:spTree>
    <p:extLst>
      <p:ext uri="{BB962C8B-B14F-4D97-AF65-F5344CB8AC3E}">
        <p14:creationId xmlns:p14="http://schemas.microsoft.com/office/powerpoint/2010/main" val="216068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r="8968"/>
          <a:stretch>
            <a:fillRect/>
          </a:stretch>
        </p:blipFill>
        <p:spPr bwMode="auto">
          <a:xfrm>
            <a:off x="0" y="4221163"/>
            <a:ext cx="91440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252413"/>
            <a:ext cx="8712968" cy="800323"/>
          </a:xfrm>
        </p:spPr>
        <p:txBody>
          <a:bodyPr>
            <a:noAutofit/>
          </a:bodyPr>
          <a:lstStyle>
            <a:lvl1pPr algn="l">
              <a:defRPr sz="3600">
                <a:solidFill>
                  <a:srgbClr val="0070C0"/>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51519" y="1340768"/>
            <a:ext cx="8641655" cy="5256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715AA4AF-2066-4B20-8D83-BD6D7B73C7B7}" type="slidenum">
              <a:rPr lang="en-GB"/>
              <a:pPr>
                <a:defRPr/>
              </a:pPr>
              <a:t>‹#›</a:t>
            </a:fld>
            <a:endParaRPr lang="en-GB" dirty="0"/>
          </a:p>
        </p:txBody>
      </p:sp>
    </p:spTree>
    <p:extLst>
      <p:ext uri="{BB962C8B-B14F-4D97-AF65-F5344CB8AC3E}">
        <p14:creationId xmlns:p14="http://schemas.microsoft.com/office/powerpoint/2010/main" val="314124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52413"/>
            <a:ext cx="8712968" cy="800323"/>
          </a:xfrm>
        </p:spPr>
        <p:txBody>
          <a:bodyPr>
            <a:noAutofit/>
          </a:bodyPr>
          <a:lstStyle>
            <a:lvl1pPr algn="l">
              <a:defRPr sz="3600">
                <a:solidFill>
                  <a:srgbClr val="0070C0"/>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51519" y="1340768"/>
            <a:ext cx="8641655" cy="5256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74225FDF-A642-4218-916B-AE88DBBDD5C9}" type="slidenum">
              <a:rPr lang="en-GB"/>
              <a:pPr>
                <a:defRPr/>
              </a:pPr>
              <a:t>‹#›</a:t>
            </a:fld>
            <a:endParaRPr lang="en-GB" dirty="0"/>
          </a:p>
        </p:txBody>
      </p:sp>
    </p:spTree>
    <p:extLst>
      <p:ext uri="{BB962C8B-B14F-4D97-AF65-F5344CB8AC3E}">
        <p14:creationId xmlns:p14="http://schemas.microsoft.com/office/powerpoint/2010/main" val="270976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1CD5D6-4727-413C-A4A6-6EF320DC02E0}" type="slidenum">
              <a:rPr lang="en-GB"/>
              <a:pPr>
                <a:defRPr/>
              </a:pPr>
              <a:t>‹#›</a:t>
            </a:fld>
            <a:endParaRPr lang="en-GB" dirty="0"/>
          </a:p>
        </p:txBody>
      </p:sp>
    </p:spTree>
    <p:extLst>
      <p:ext uri="{BB962C8B-B14F-4D97-AF65-F5344CB8AC3E}">
        <p14:creationId xmlns:p14="http://schemas.microsoft.com/office/powerpoint/2010/main" val="70749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7EB1F3B-CA41-468B-BA92-CD8BB1BCCA6B}" type="slidenum">
              <a:rPr lang="en-GB"/>
              <a:pPr>
                <a:defRPr/>
              </a:pPr>
              <a:t>‹#›</a:t>
            </a:fld>
            <a:endParaRPr lang="en-GB" dirty="0"/>
          </a:p>
        </p:txBody>
      </p:sp>
    </p:spTree>
    <p:extLst>
      <p:ext uri="{BB962C8B-B14F-4D97-AF65-F5344CB8AC3E}">
        <p14:creationId xmlns:p14="http://schemas.microsoft.com/office/powerpoint/2010/main" val="108396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A4ABECCD-E7E2-4E6B-BBC8-8C4A6A8437C9}" type="slidenum">
              <a:rPr lang="en-GB"/>
              <a:pPr>
                <a:defRPr/>
              </a:pPr>
              <a:t>‹#›</a:t>
            </a:fld>
            <a:endParaRPr lang="en-GB" dirty="0"/>
          </a:p>
        </p:txBody>
      </p:sp>
    </p:spTree>
    <p:extLst>
      <p:ext uri="{BB962C8B-B14F-4D97-AF65-F5344CB8AC3E}">
        <p14:creationId xmlns:p14="http://schemas.microsoft.com/office/powerpoint/2010/main" val="188081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2625E88B-645F-42BC-B43D-0FF3E1774E8A}" type="slidenum">
              <a:rPr lang="en-GB"/>
              <a:pPr>
                <a:defRPr/>
              </a:pPr>
              <a:t>‹#›</a:t>
            </a:fld>
            <a:endParaRPr lang="en-GB" dirty="0"/>
          </a:p>
        </p:txBody>
      </p:sp>
    </p:spTree>
    <p:extLst>
      <p:ext uri="{BB962C8B-B14F-4D97-AF65-F5344CB8AC3E}">
        <p14:creationId xmlns:p14="http://schemas.microsoft.com/office/powerpoint/2010/main" val="410546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22F8DF52-CC34-4BCF-83E7-FEC44FA4326A}" type="slidenum">
              <a:rPr lang="en-GB"/>
              <a:pPr>
                <a:defRPr/>
              </a:pPr>
              <a:t>‹#›</a:t>
            </a:fld>
            <a:endParaRPr lang="en-GB" dirty="0"/>
          </a:p>
        </p:txBody>
      </p:sp>
    </p:spTree>
    <p:extLst>
      <p:ext uri="{BB962C8B-B14F-4D97-AF65-F5344CB8AC3E}">
        <p14:creationId xmlns:p14="http://schemas.microsoft.com/office/powerpoint/2010/main" val="277924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6015FD6F-2D7F-4562-8DD7-F40EFE6BD3F4}" type="slidenum">
              <a:rPr lang="en-GB"/>
              <a:pPr>
                <a:defRPr/>
              </a:pPr>
              <a:t>‹#›</a:t>
            </a:fld>
            <a:endParaRPr lang="en-GB" dirty="0"/>
          </a:p>
        </p:txBody>
      </p:sp>
    </p:spTree>
    <p:extLst>
      <p:ext uri="{BB962C8B-B14F-4D97-AF65-F5344CB8AC3E}">
        <p14:creationId xmlns:p14="http://schemas.microsoft.com/office/powerpoint/2010/main" val="202917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_Barnet">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4128" y="356905"/>
            <a:ext cx="305492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53796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331769C2-4404-413B-BA11-46D5644881BD}" type="slidenum">
              <a:rPr lang="en-GB"/>
              <a:pPr>
                <a:defRPr/>
              </a:pPr>
              <a:t>‹#›</a:t>
            </a:fld>
            <a:endParaRPr lang="en-GB" dirty="0"/>
          </a:p>
        </p:txBody>
      </p:sp>
    </p:spTree>
    <p:extLst>
      <p:ext uri="{BB962C8B-B14F-4D97-AF65-F5344CB8AC3E}">
        <p14:creationId xmlns:p14="http://schemas.microsoft.com/office/powerpoint/2010/main" val="2526706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15251852-6B0C-4D38-82C6-C0B28C43B4EA}" type="slidenum">
              <a:rPr lang="en-GB"/>
              <a:pPr>
                <a:defRPr/>
              </a:pPr>
              <a:t>‹#›</a:t>
            </a:fld>
            <a:endParaRPr lang="en-GB" dirty="0"/>
          </a:p>
        </p:txBody>
      </p:sp>
    </p:spTree>
    <p:extLst>
      <p:ext uri="{BB962C8B-B14F-4D97-AF65-F5344CB8AC3E}">
        <p14:creationId xmlns:p14="http://schemas.microsoft.com/office/powerpoint/2010/main" val="211820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0E963E-DB29-46B7-A1AE-620E11D16C05}" type="slidenum">
              <a:rPr lang="en-GB"/>
              <a:pPr>
                <a:defRPr/>
              </a:pPr>
              <a:t>‹#›</a:t>
            </a:fld>
            <a:endParaRPr lang="en-GB" dirty="0"/>
          </a:p>
        </p:txBody>
      </p:sp>
    </p:spTree>
    <p:extLst>
      <p:ext uri="{BB962C8B-B14F-4D97-AF65-F5344CB8AC3E}">
        <p14:creationId xmlns:p14="http://schemas.microsoft.com/office/powerpoint/2010/main" val="3721291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C013F3-CFB6-413F-A5C6-96B96E5173EA}" type="slidenum">
              <a:rPr lang="en-GB"/>
              <a:pPr>
                <a:defRPr/>
              </a:pPr>
              <a:t>‹#›</a:t>
            </a:fld>
            <a:endParaRPr lang="en-GB" dirty="0"/>
          </a:p>
        </p:txBody>
      </p:sp>
    </p:spTree>
    <p:extLst>
      <p:ext uri="{BB962C8B-B14F-4D97-AF65-F5344CB8AC3E}">
        <p14:creationId xmlns:p14="http://schemas.microsoft.com/office/powerpoint/2010/main" val="378311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_Harrow">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23043" y="437206"/>
            <a:ext cx="3058852" cy="10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4136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_Herts">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23043" y="437206"/>
            <a:ext cx="3058852" cy="10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423755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_Hounslow">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23044" y="437206"/>
            <a:ext cx="3058850" cy="10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339945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_Merton">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95586" y="462852"/>
            <a:ext cx="305492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55079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le Slide_Richmond">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95586" y="462851"/>
            <a:ext cx="305493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3228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_SH Herts">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632" y="417707"/>
            <a:ext cx="1944507"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92494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Title Slide_SH SWL">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12160" y="343208"/>
            <a:ext cx="2776058"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467172" y="5635625"/>
            <a:ext cx="72739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0" indent="0" algn="l" rtl="0" eaLnBrk="0" fontAlgn="base" hangingPunct="0">
              <a:lnSpc>
                <a:spcPts val="2000"/>
              </a:lnSpc>
              <a:spcBef>
                <a:spcPct val="20000"/>
              </a:spcBef>
              <a:spcAft>
                <a:spcPct val="0"/>
              </a:spcAft>
              <a:defRPr sz="2000">
                <a:solidFill>
                  <a:schemeClr val="bg1"/>
                </a:solidFill>
                <a:latin typeface="+mn-lt"/>
                <a:ea typeface="+mn-ea"/>
                <a:cs typeface="+mn-cs"/>
              </a:defRPr>
            </a:lvl1pPr>
            <a:lvl2pPr marL="369888" indent="-192088" algn="l" rtl="0" eaLnBrk="0" fontAlgn="base" hangingPunct="0">
              <a:lnSpc>
                <a:spcPts val="2000"/>
              </a:lnSpc>
              <a:spcBef>
                <a:spcPct val="20000"/>
              </a:spcBef>
              <a:spcAft>
                <a:spcPct val="0"/>
              </a:spcAft>
              <a:buChar char="–"/>
              <a:defRPr sz="1400">
                <a:solidFill>
                  <a:schemeClr val="bg2"/>
                </a:solidFill>
                <a:latin typeface="+mn-lt"/>
                <a:cs typeface="+mn-cs"/>
              </a:defRPr>
            </a:lvl2pPr>
            <a:lvl3pPr marL="600075" indent="-228600" algn="l" rtl="0" eaLnBrk="0" fontAlgn="base" hangingPunct="0">
              <a:lnSpc>
                <a:spcPts val="2000"/>
              </a:lnSpc>
              <a:spcBef>
                <a:spcPct val="20000"/>
              </a:spcBef>
              <a:spcAft>
                <a:spcPct val="0"/>
              </a:spcAft>
              <a:buChar char="•"/>
              <a:defRPr sz="1400">
                <a:solidFill>
                  <a:schemeClr val="bg2"/>
                </a:solidFill>
                <a:latin typeface="+mn-lt"/>
                <a:cs typeface="+mn-cs"/>
              </a:defRPr>
            </a:lvl3pPr>
            <a:lvl4pPr marL="830263" indent="-228600" algn="l" rtl="0" eaLnBrk="0" fontAlgn="base" hangingPunct="0">
              <a:lnSpc>
                <a:spcPts val="2000"/>
              </a:lnSpc>
              <a:spcBef>
                <a:spcPct val="20000"/>
              </a:spcBef>
              <a:spcAft>
                <a:spcPct val="0"/>
              </a:spcAft>
              <a:buChar char="–"/>
              <a:defRPr sz="1400">
                <a:solidFill>
                  <a:schemeClr val="bg2"/>
                </a:solidFill>
                <a:latin typeface="+mn-lt"/>
                <a:cs typeface="+mn-cs"/>
              </a:defRPr>
            </a:lvl4pPr>
            <a:lvl5pPr marL="1060450" indent="-228600" algn="l" rtl="0" eaLnBrk="0" fontAlgn="base" hangingPunct="0">
              <a:lnSpc>
                <a:spcPts val="2000"/>
              </a:lnSpc>
              <a:spcBef>
                <a:spcPct val="20000"/>
              </a:spcBef>
              <a:spcAft>
                <a:spcPct val="0"/>
              </a:spcAft>
              <a:buChar char="»"/>
              <a:defRPr sz="1400">
                <a:solidFill>
                  <a:schemeClr val="bg2"/>
                </a:solidFill>
                <a:latin typeface="+mn-lt"/>
                <a:cs typeface="+mn-cs"/>
              </a:defRPr>
            </a:lvl5pPr>
            <a:lvl6pPr marL="1517650" indent="-228600" algn="l" rtl="0" fontAlgn="base">
              <a:lnSpc>
                <a:spcPts val="2000"/>
              </a:lnSpc>
              <a:spcBef>
                <a:spcPct val="20000"/>
              </a:spcBef>
              <a:spcAft>
                <a:spcPct val="0"/>
              </a:spcAft>
              <a:buChar char="»"/>
              <a:defRPr sz="1400">
                <a:solidFill>
                  <a:schemeClr val="bg2"/>
                </a:solidFill>
                <a:latin typeface="+mn-lt"/>
                <a:cs typeface="+mn-cs"/>
              </a:defRPr>
            </a:lvl6pPr>
            <a:lvl7pPr marL="1974850" indent="-228600" algn="l" rtl="0" fontAlgn="base">
              <a:lnSpc>
                <a:spcPts val="2000"/>
              </a:lnSpc>
              <a:spcBef>
                <a:spcPct val="20000"/>
              </a:spcBef>
              <a:spcAft>
                <a:spcPct val="0"/>
              </a:spcAft>
              <a:buChar char="»"/>
              <a:defRPr sz="1400">
                <a:solidFill>
                  <a:schemeClr val="bg2"/>
                </a:solidFill>
                <a:latin typeface="+mn-lt"/>
                <a:cs typeface="+mn-cs"/>
              </a:defRPr>
            </a:lvl7pPr>
            <a:lvl8pPr marL="2432050" indent="-228600" algn="l" rtl="0" fontAlgn="base">
              <a:lnSpc>
                <a:spcPts val="2000"/>
              </a:lnSpc>
              <a:spcBef>
                <a:spcPct val="20000"/>
              </a:spcBef>
              <a:spcAft>
                <a:spcPct val="0"/>
              </a:spcAft>
              <a:buChar char="»"/>
              <a:defRPr sz="1400">
                <a:solidFill>
                  <a:schemeClr val="bg2"/>
                </a:solidFill>
                <a:latin typeface="+mn-lt"/>
                <a:cs typeface="+mn-cs"/>
              </a:defRPr>
            </a:lvl8pPr>
            <a:lvl9pPr marL="2889250" indent="-228600" algn="l" rtl="0" fontAlgn="base">
              <a:lnSpc>
                <a:spcPts val="2000"/>
              </a:lnSpc>
              <a:spcBef>
                <a:spcPct val="20000"/>
              </a:spcBef>
              <a:spcAft>
                <a:spcPct val="0"/>
              </a:spcAft>
              <a:buChar char="»"/>
              <a:defRPr sz="1400">
                <a:solidFill>
                  <a:schemeClr val="bg2"/>
                </a:solidFill>
                <a:latin typeface="+mn-lt"/>
                <a:cs typeface="+mn-cs"/>
              </a:defRPr>
            </a:lvl9pPr>
          </a:lstStyle>
          <a:p>
            <a:pPr>
              <a:defRPr/>
            </a:pPr>
            <a:r>
              <a:rPr lang="en-GB" sz="1800" dirty="0" smtClean="0">
                <a:solidFill>
                  <a:srgbClr val="0070C0"/>
                </a:solidFill>
                <a:latin typeface="Arial" pitchFamily="34" charset="0"/>
                <a:cs typeface="Arial" pitchFamily="34" charset="0"/>
              </a:rPr>
              <a:t>Your healthcare closer to home</a:t>
            </a:r>
          </a:p>
          <a:p>
            <a:pPr>
              <a:defRPr/>
            </a:pPr>
            <a:r>
              <a:rPr lang="en-GB" sz="1600" dirty="0" smtClean="0">
                <a:solidFill>
                  <a:srgbClr val="0070C0"/>
                </a:solidFill>
                <a:latin typeface="Arial" pitchFamily="34" charset="0"/>
                <a:cs typeface="Arial" pitchFamily="34" charset="0"/>
              </a:rPr>
              <a:t>Services provided by Central</a:t>
            </a:r>
            <a:r>
              <a:rPr lang="en-GB" sz="1600" baseline="0" dirty="0" smtClean="0">
                <a:solidFill>
                  <a:srgbClr val="0070C0"/>
                </a:solidFill>
                <a:latin typeface="Arial" pitchFamily="34" charset="0"/>
                <a:cs typeface="Arial" pitchFamily="34" charset="0"/>
              </a:rPr>
              <a:t> London Community Healthcare NHS Trust</a:t>
            </a:r>
            <a:br>
              <a:rPr lang="en-GB" sz="1600" baseline="0" dirty="0" smtClean="0">
                <a:solidFill>
                  <a:srgbClr val="0070C0"/>
                </a:solidFill>
                <a:latin typeface="Arial" pitchFamily="34" charset="0"/>
                <a:cs typeface="Arial" pitchFamily="34" charset="0"/>
              </a:rPr>
            </a:br>
            <a:r>
              <a:rPr lang="en-GB" sz="1600" baseline="0" dirty="0" smtClean="0">
                <a:solidFill>
                  <a:srgbClr val="0070C0"/>
                </a:solidFill>
                <a:latin typeface="Arial" pitchFamily="34" charset="0"/>
                <a:cs typeface="Arial" pitchFamily="34" charset="0"/>
              </a:rPr>
              <a:t>www.clch.nhs.uk</a:t>
            </a:r>
            <a:endParaRPr lang="en-GB" sz="1600" dirty="0" smtClean="0">
              <a:solidFill>
                <a:srgbClr val="0070C0"/>
              </a:solidFill>
              <a:latin typeface="Arial" pitchFamily="34" charset="0"/>
              <a:cs typeface="Arial" pitchFamily="34" charset="0"/>
            </a:endParaRPr>
          </a:p>
        </p:txBody>
      </p:sp>
      <p:sp>
        <p:nvSpPr>
          <p:cNvPr id="3074" name="Rectangle 2"/>
          <p:cNvSpPr>
            <a:spLocks noGrp="1" noChangeArrowheads="1"/>
          </p:cNvSpPr>
          <p:nvPr>
            <p:ph type="ctrTitle"/>
          </p:nvPr>
        </p:nvSpPr>
        <p:spPr>
          <a:xfrm>
            <a:off x="395536" y="1819771"/>
            <a:ext cx="4320480" cy="792237"/>
          </a:xfrm>
          <a:prstGeom prst="rect">
            <a:avLst/>
          </a:prstGeom>
        </p:spPr>
        <p:txBody>
          <a:bodyPr/>
          <a:lstStyle>
            <a:lvl1pPr marL="0" marR="0" indent="0" algn="l" defTabSz="914400" rtl="0" eaLnBrk="0" fontAlgn="base" latinLnBrk="0" hangingPunct="0">
              <a:lnSpc>
                <a:spcPts val="5700"/>
              </a:lnSpc>
              <a:spcBef>
                <a:spcPct val="0"/>
              </a:spcBef>
              <a:spcAft>
                <a:spcPct val="0"/>
              </a:spcAft>
              <a:buClrTx/>
              <a:buSzTx/>
              <a:buFontTx/>
              <a:buNone/>
              <a:tabLst/>
              <a:defRPr sz="4400">
                <a:solidFill>
                  <a:srgbClr val="0070C0"/>
                </a:solidFill>
                <a:latin typeface="Arial" pitchFamily="34" charset="0"/>
                <a:cs typeface="Arial" pitchFamily="34" charset="0"/>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395536" y="3116064"/>
            <a:ext cx="4248472" cy="889000"/>
          </a:xfrm>
          <a:prstGeom prst="rect">
            <a:avLst/>
          </a:prstGeom>
        </p:spPr>
        <p:txBody>
          <a:bodyPr/>
          <a:lstStyle>
            <a:lvl1pPr marL="0" indent="0">
              <a:buNone/>
              <a:defRPr sz="2000">
                <a:solidFill>
                  <a:srgbClr val="0070C0"/>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400728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804025" y="63817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70C0"/>
                </a:solidFill>
                <a:latin typeface="+mn-lt"/>
                <a:cs typeface="+mn-cs"/>
              </a:defRPr>
            </a:lvl1pPr>
          </a:lstStyle>
          <a:p>
            <a:pPr>
              <a:defRPr/>
            </a:pPr>
            <a:fld id="{71256A2B-772F-49F8-8077-BA2C1B5B060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5419" r:id="rId1"/>
    <p:sldLayoutId id="2147485432" r:id="rId2"/>
    <p:sldLayoutId id="2147485434" r:id="rId3"/>
    <p:sldLayoutId id="2147485435" r:id="rId4"/>
    <p:sldLayoutId id="2147485436" r:id="rId5"/>
    <p:sldLayoutId id="2147485438" r:id="rId6"/>
    <p:sldLayoutId id="2147485439" r:id="rId7"/>
    <p:sldLayoutId id="2147485440" r:id="rId8"/>
    <p:sldLayoutId id="2147485441" r:id="rId9"/>
    <p:sldLayoutId id="2147485442" r:id="rId10"/>
    <p:sldLayoutId id="2147485420" r:id="rId11"/>
    <p:sldLayoutId id="2147485421" r:id="rId12"/>
    <p:sldLayoutId id="2147485418" r:id="rId13"/>
    <p:sldLayoutId id="2147485422" r:id="rId14"/>
    <p:sldLayoutId id="2147485423" r:id="rId15"/>
    <p:sldLayoutId id="2147485424" r:id="rId16"/>
    <p:sldLayoutId id="2147485425" r:id="rId17"/>
    <p:sldLayoutId id="2147485426" r:id="rId18"/>
    <p:sldLayoutId id="2147485427" r:id="rId19"/>
    <p:sldLayoutId id="2147485428" r:id="rId20"/>
    <p:sldLayoutId id="2147485429" r:id="rId21"/>
    <p:sldLayoutId id="2147485430" r:id="rId22"/>
    <p:sldLayoutId id="2147485431" r:id="rId23"/>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rgbClr val="0070C0"/>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0070C0"/>
          </a:solidFill>
          <a:latin typeface="Arial" charset="0"/>
          <a:cs typeface="Arial" charset="0"/>
        </a:defRPr>
      </a:lvl2pPr>
      <a:lvl3pPr algn="l" rtl="0" eaLnBrk="0" fontAlgn="base" hangingPunct="0">
        <a:spcBef>
          <a:spcPct val="0"/>
        </a:spcBef>
        <a:spcAft>
          <a:spcPct val="0"/>
        </a:spcAft>
        <a:defRPr sz="4400">
          <a:solidFill>
            <a:srgbClr val="0070C0"/>
          </a:solidFill>
          <a:latin typeface="Arial" charset="0"/>
          <a:cs typeface="Arial" charset="0"/>
        </a:defRPr>
      </a:lvl3pPr>
      <a:lvl4pPr algn="l" rtl="0" eaLnBrk="0" fontAlgn="base" hangingPunct="0">
        <a:spcBef>
          <a:spcPct val="0"/>
        </a:spcBef>
        <a:spcAft>
          <a:spcPct val="0"/>
        </a:spcAft>
        <a:defRPr sz="4400">
          <a:solidFill>
            <a:srgbClr val="0070C0"/>
          </a:solidFill>
          <a:latin typeface="Arial" charset="0"/>
          <a:cs typeface="Arial" charset="0"/>
        </a:defRPr>
      </a:lvl4pPr>
      <a:lvl5pPr algn="l" rtl="0" eaLnBrk="0" fontAlgn="base" hangingPunct="0">
        <a:spcBef>
          <a:spcPct val="0"/>
        </a:spcBef>
        <a:spcAft>
          <a:spcPct val="0"/>
        </a:spcAft>
        <a:defRPr sz="4400">
          <a:solidFill>
            <a:srgbClr val="0070C0"/>
          </a:solidFill>
          <a:latin typeface="Arial" charset="0"/>
          <a:cs typeface="Arial" charset="0"/>
        </a:defRPr>
      </a:lvl5pPr>
      <a:lvl6pPr marL="457200" algn="l" rtl="0" eaLnBrk="1" fontAlgn="base" hangingPunct="1">
        <a:spcBef>
          <a:spcPct val="0"/>
        </a:spcBef>
        <a:spcAft>
          <a:spcPct val="0"/>
        </a:spcAft>
        <a:defRPr sz="4400">
          <a:solidFill>
            <a:srgbClr val="0070C0"/>
          </a:solidFill>
          <a:latin typeface="Arial" charset="0"/>
          <a:cs typeface="Arial" charset="0"/>
        </a:defRPr>
      </a:lvl6pPr>
      <a:lvl7pPr marL="914400" algn="l" rtl="0" eaLnBrk="1" fontAlgn="base" hangingPunct="1">
        <a:spcBef>
          <a:spcPct val="0"/>
        </a:spcBef>
        <a:spcAft>
          <a:spcPct val="0"/>
        </a:spcAft>
        <a:defRPr sz="4400">
          <a:solidFill>
            <a:srgbClr val="0070C0"/>
          </a:solidFill>
          <a:latin typeface="Arial" charset="0"/>
          <a:cs typeface="Arial" charset="0"/>
        </a:defRPr>
      </a:lvl7pPr>
      <a:lvl8pPr marL="1371600" algn="l" rtl="0" eaLnBrk="1" fontAlgn="base" hangingPunct="1">
        <a:spcBef>
          <a:spcPct val="0"/>
        </a:spcBef>
        <a:spcAft>
          <a:spcPct val="0"/>
        </a:spcAft>
        <a:defRPr sz="4400">
          <a:solidFill>
            <a:srgbClr val="0070C0"/>
          </a:solidFill>
          <a:latin typeface="Arial" charset="0"/>
          <a:cs typeface="Arial" charset="0"/>
        </a:defRPr>
      </a:lvl8pPr>
      <a:lvl9pPr marL="1828800" algn="l" rtl="0" eaLnBrk="1" fontAlgn="base" hangingPunct="1">
        <a:spcBef>
          <a:spcPct val="0"/>
        </a:spcBef>
        <a:spcAft>
          <a:spcPct val="0"/>
        </a:spcAft>
        <a:defRPr sz="4400">
          <a:solidFill>
            <a:srgbClr val="0070C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alimcclure.co.uk/" TargetMode="External"/><Relationship Id="rId1" Type="http://schemas.openxmlformats.org/officeDocument/2006/relationships/slideLayout" Target="../slideLayouts/slideLayout7.xml"/><Relationship Id="rId5" Type="http://schemas.openxmlformats.org/officeDocument/2006/relationships/hyperlink" Target="http://www.keystone-aspire.com/"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2ahUKEwjZtIvjm-LbAhWIxRQKHebQCfIQjRx6BAgBEAU&amp;url=https://ilslearningcorner.com/blog/2017/07/28/2017-08-bach-flower-remedy-a-natural-solution-to-calm-anxious-kids-emotional-grounding-issues-and-big-emotions/&amp;psig=AOvVaw0zbIYRvCddsEso4sa6K0Uh&amp;ust=152958307733493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Anxiety; how to support your child’s emotional wellbeing</a:t>
            </a:r>
            <a:endParaRPr lang="en-GB" dirty="0"/>
          </a:p>
        </p:txBody>
      </p:sp>
      <p:sp>
        <p:nvSpPr>
          <p:cNvPr id="5" name="Subtitle 4"/>
          <p:cNvSpPr>
            <a:spLocks noGrp="1"/>
          </p:cNvSpPr>
          <p:nvPr>
            <p:ph type="subTitle" idx="1"/>
          </p:nvPr>
        </p:nvSpPr>
        <p:spPr>
          <a:xfrm>
            <a:off x="395536" y="4005064"/>
            <a:ext cx="4248472" cy="889000"/>
          </a:xfrm>
        </p:spPr>
        <p:txBody>
          <a:bodyPr/>
          <a:lstStyle/>
          <a:p>
            <a:r>
              <a:rPr lang="en-GB" dirty="0" err="1" smtClean="0"/>
              <a:t>Lorren</a:t>
            </a:r>
            <a:r>
              <a:rPr lang="en-GB" dirty="0" smtClean="0"/>
              <a:t> </a:t>
            </a:r>
            <a:r>
              <a:rPr lang="en-GB" dirty="0" err="1" smtClean="0"/>
              <a:t>Khumalo</a:t>
            </a:r>
            <a:endParaRPr lang="en-GB" dirty="0" smtClean="0"/>
          </a:p>
          <a:p>
            <a:r>
              <a:rPr lang="en-GB" dirty="0" smtClean="0"/>
              <a:t>School Health Nurse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544616" cy="792237"/>
          </a:xfrm>
        </p:spPr>
        <p:txBody>
          <a:bodyPr/>
          <a:lstStyle/>
          <a:p>
            <a:r>
              <a:rPr lang="en-GB" dirty="0" smtClean="0"/>
              <a:t>Common physical symptoms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Faster breathing</a:t>
            </a:r>
          </a:p>
          <a:p>
            <a:r>
              <a:rPr lang="en-GB" dirty="0"/>
              <a:t>C</a:t>
            </a:r>
            <a:r>
              <a:rPr lang="en-GB" dirty="0" smtClean="0"/>
              <a:t>rying</a:t>
            </a:r>
          </a:p>
          <a:p>
            <a:r>
              <a:rPr lang="en-GB" dirty="0" smtClean="0"/>
              <a:t>Butterflies in stomach</a:t>
            </a:r>
          </a:p>
          <a:p>
            <a:r>
              <a:rPr lang="en-GB" dirty="0" smtClean="0"/>
              <a:t>Shaking</a:t>
            </a:r>
          </a:p>
          <a:p>
            <a:r>
              <a:rPr lang="en-GB" dirty="0" smtClean="0"/>
              <a:t>Sweating</a:t>
            </a:r>
          </a:p>
          <a:p>
            <a:r>
              <a:rPr lang="en-GB" dirty="0" smtClean="0"/>
              <a:t>Needing the toilet</a:t>
            </a:r>
          </a:p>
          <a:p>
            <a:r>
              <a:rPr lang="en-GB" dirty="0" smtClean="0"/>
              <a:t>Complaints of tummy ache or headache</a:t>
            </a:r>
          </a:p>
          <a:p>
            <a:r>
              <a:rPr lang="en-GB" dirty="0" smtClean="0"/>
              <a:t>Starting to wet the bed</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238125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29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r>
              <a:rPr lang="en-GB" dirty="0" smtClean="0"/>
              <a:t>What maintains anxiety?</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Allowing or encouraging avoidance </a:t>
            </a:r>
          </a:p>
          <a:p>
            <a:r>
              <a:rPr lang="en-GB" dirty="0" smtClean="0"/>
              <a:t>Lack of coping strategies</a:t>
            </a:r>
          </a:p>
          <a:p>
            <a:r>
              <a:rPr lang="en-GB" dirty="0" smtClean="0"/>
              <a:t>Excessive reassurance</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73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r>
              <a:rPr lang="en-GB" dirty="0" smtClean="0"/>
              <a:t>What maintains anxiety?</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045064"/>
            <a:ext cx="4032446" cy="3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32240" y="2204864"/>
            <a:ext cx="1944216" cy="923330"/>
          </a:xfrm>
          <a:prstGeom prst="rect">
            <a:avLst/>
          </a:prstGeom>
          <a:noFill/>
        </p:spPr>
        <p:txBody>
          <a:bodyPr wrap="square" rtlCol="0">
            <a:spAutoFit/>
          </a:bodyPr>
          <a:lstStyle/>
          <a:p>
            <a:r>
              <a:rPr lang="en-GB" dirty="0" smtClean="0">
                <a:latin typeface="Berlin Sans FB Demi" panose="020E0802020502020306" pitchFamily="34" charset="0"/>
              </a:rPr>
              <a:t>I’m not good enough</a:t>
            </a:r>
          </a:p>
          <a:p>
            <a:r>
              <a:rPr lang="en-GB" dirty="0" smtClean="0">
                <a:latin typeface="Berlin Sans FB Demi" panose="020E0802020502020306" pitchFamily="34" charset="0"/>
              </a:rPr>
              <a:t>Nobody likes me</a:t>
            </a:r>
            <a:endParaRPr lang="en-GB" dirty="0">
              <a:latin typeface="Berlin Sans FB Demi" panose="020E0802020502020306" pitchFamily="34" charset="0"/>
            </a:endParaRPr>
          </a:p>
        </p:txBody>
      </p:sp>
      <p:sp>
        <p:nvSpPr>
          <p:cNvPr id="5" name="TextBox 4"/>
          <p:cNvSpPr txBox="1"/>
          <p:nvPr/>
        </p:nvSpPr>
        <p:spPr>
          <a:xfrm>
            <a:off x="6732240" y="4365104"/>
            <a:ext cx="1944216" cy="923330"/>
          </a:xfrm>
          <a:prstGeom prst="rect">
            <a:avLst/>
          </a:prstGeom>
          <a:noFill/>
        </p:spPr>
        <p:txBody>
          <a:bodyPr wrap="square" rtlCol="0">
            <a:spAutoFit/>
          </a:bodyPr>
          <a:lstStyle/>
          <a:p>
            <a:r>
              <a:rPr lang="en-GB" dirty="0" smtClean="0">
                <a:latin typeface="Berlin Sans FB Demi" panose="020E0802020502020306" pitchFamily="34" charset="0"/>
              </a:rPr>
              <a:t>Fear</a:t>
            </a:r>
          </a:p>
          <a:p>
            <a:r>
              <a:rPr lang="en-GB" dirty="0" smtClean="0">
                <a:latin typeface="Berlin Sans FB Demi" panose="020E0802020502020306" pitchFamily="34" charset="0"/>
              </a:rPr>
              <a:t>Worry</a:t>
            </a:r>
          </a:p>
          <a:p>
            <a:r>
              <a:rPr lang="en-GB" dirty="0" smtClean="0">
                <a:latin typeface="Berlin Sans FB Demi" panose="020E0802020502020306" pitchFamily="34" charset="0"/>
              </a:rPr>
              <a:t>anger</a:t>
            </a:r>
            <a:endParaRPr lang="en-GB" dirty="0">
              <a:latin typeface="Berlin Sans FB Demi" panose="020E0802020502020306" pitchFamily="34" charset="0"/>
            </a:endParaRPr>
          </a:p>
        </p:txBody>
      </p:sp>
      <p:sp>
        <p:nvSpPr>
          <p:cNvPr id="6" name="TextBox 5"/>
          <p:cNvSpPr txBox="1"/>
          <p:nvPr/>
        </p:nvSpPr>
        <p:spPr>
          <a:xfrm>
            <a:off x="251520" y="3772346"/>
            <a:ext cx="1728192" cy="923330"/>
          </a:xfrm>
          <a:prstGeom prst="rect">
            <a:avLst/>
          </a:prstGeom>
          <a:noFill/>
        </p:spPr>
        <p:txBody>
          <a:bodyPr wrap="square" rtlCol="0">
            <a:spAutoFit/>
          </a:bodyPr>
          <a:lstStyle/>
          <a:p>
            <a:r>
              <a:rPr lang="en-GB" dirty="0" smtClean="0">
                <a:latin typeface="Berlin Sans FB Demi" panose="020E0802020502020306" pitchFamily="34" charset="0"/>
              </a:rPr>
              <a:t>Avoidance </a:t>
            </a:r>
          </a:p>
          <a:p>
            <a:r>
              <a:rPr lang="en-GB" dirty="0" smtClean="0">
                <a:latin typeface="Berlin Sans FB Demi" panose="020E0802020502020306" pitchFamily="34" charset="0"/>
              </a:rPr>
              <a:t>Withdrawal</a:t>
            </a:r>
          </a:p>
          <a:p>
            <a:r>
              <a:rPr lang="en-GB" dirty="0" smtClean="0">
                <a:latin typeface="Berlin Sans FB Demi" panose="020E0802020502020306" pitchFamily="34" charset="0"/>
              </a:rPr>
              <a:t>aggression</a:t>
            </a:r>
            <a:endParaRPr lang="en-GB" dirty="0">
              <a:latin typeface="Berlin Sans FB Demi" panose="020E0802020502020306" pitchFamily="34" charset="0"/>
            </a:endParaRPr>
          </a:p>
        </p:txBody>
      </p:sp>
      <p:sp>
        <p:nvSpPr>
          <p:cNvPr id="7" name="TextBox 6"/>
          <p:cNvSpPr txBox="1"/>
          <p:nvPr/>
        </p:nvSpPr>
        <p:spPr>
          <a:xfrm>
            <a:off x="251520" y="2204864"/>
            <a:ext cx="1724692" cy="523220"/>
          </a:xfrm>
          <a:prstGeom prst="rect">
            <a:avLst/>
          </a:prstGeom>
          <a:noFill/>
        </p:spPr>
        <p:txBody>
          <a:bodyPr wrap="square" rtlCol="0">
            <a:spAutoFit/>
          </a:bodyPr>
          <a:lstStyle/>
          <a:p>
            <a:r>
              <a:rPr lang="en-GB" sz="2800" dirty="0" smtClean="0">
                <a:latin typeface="Antique Olive" pitchFamily="34" charset="0"/>
                <a:cs typeface="Aharoni" panose="02010803020104030203" pitchFamily="2" charset="-79"/>
              </a:rPr>
              <a:t>Trigger</a:t>
            </a:r>
            <a:endParaRPr lang="en-GB" sz="2800" dirty="0">
              <a:latin typeface="Antique Olive" pitchFamily="34" charset="0"/>
              <a:cs typeface="Aharoni" panose="02010803020104030203" pitchFamily="2" charset="-79"/>
            </a:endParaRPr>
          </a:p>
        </p:txBody>
      </p:sp>
      <p:sp>
        <p:nvSpPr>
          <p:cNvPr id="8" name="Right Arrow 7"/>
          <p:cNvSpPr/>
          <p:nvPr/>
        </p:nvSpPr>
        <p:spPr>
          <a:xfrm>
            <a:off x="539552" y="2666529"/>
            <a:ext cx="266429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059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r>
              <a:rPr lang="en-GB" dirty="0" smtClean="0"/>
              <a:t>Avoidance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855" y="1772815"/>
            <a:ext cx="6292489" cy="394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73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r>
              <a:rPr lang="en-GB" dirty="0" smtClean="0"/>
              <a:t>Avoidance </a:t>
            </a:r>
            <a:endParaRPr lang="en-GB" dirty="0"/>
          </a:p>
        </p:txBody>
      </p:sp>
      <p:sp>
        <p:nvSpPr>
          <p:cNvPr id="3" name="Subtitle 2"/>
          <p:cNvSpPr>
            <a:spLocks noGrp="1"/>
          </p:cNvSpPr>
          <p:nvPr>
            <p:ph type="subTitle" idx="1"/>
          </p:nvPr>
        </p:nvSpPr>
        <p:spPr>
          <a:xfrm>
            <a:off x="5148064" y="2060848"/>
            <a:ext cx="3600400" cy="3528392"/>
          </a:xfrm>
        </p:spPr>
        <p:txBody>
          <a:bodyPr/>
          <a:lstStyle/>
          <a:p>
            <a:r>
              <a:rPr lang="en-GB" dirty="0" smtClean="0"/>
              <a:t>The dog walking towards you</a:t>
            </a:r>
          </a:p>
          <a:p>
            <a:endParaRPr lang="en-GB" dirty="0"/>
          </a:p>
          <a:p>
            <a:r>
              <a:rPr lang="en-GB" dirty="0" smtClean="0"/>
              <a:t>The child hiding behind your legs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4475212" cy="322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45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r>
              <a:rPr lang="en-GB" dirty="0" smtClean="0"/>
              <a:t>Anxiety v motivation </a:t>
            </a:r>
            <a:endParaRPr lang="en-GB" dirty="0"/>
          </a:p>
        </p:txBody>
      </p:sp>
      <p:sp>
        <p:nvSpPr>
          <p:cNvPr id="3" name="Subtitle 2"/>
          <p:cNvSpPr>
            <a:spLocks noGrp="1"/>
          </p:cNvSpPr>
          <p:nvPr>
            <p:ph type="subTitle" idx="1"/>
          </p:nvPr>
        </p:nvSpPr>
        <p:spPr>
          <a:xfrm>
            <a:off x="4932040" y="2060848"/>
            <a:ext cx="3816424" cy="3528392"/>
          </a:xfrm>
        </p:spPr>
        <p:txBody>
          <a:bodyPr/>
          <a:lstStyle/>
          <a:p>
            <a:r>
              <a:rPr lang="en-GB" b="1" dirty="0" smtClean="0"/>
              <a:t>No anxiety- </a:t>
            </a:r>
            <a:r>
              <a:rPr lang="en-GB" dirty="0" smtClean="0"/>
              <a:t>not bothered, will not prepare, will wing it</a:t>
            </a:r>
          </a:p>
          <a:p>
            <a:endParaRPr lang="en-GB" dirty="0"/>
          </a:p>
          <a:p>
            <a:r>
              <a:rPr lang="en-GB" b="1" dirty="0" smtClean="0"/>
              <a:t>Moderate anxiety- </a:t>
            </a:r>
            <a:r>
              <a:rPr lang="en-GB" dirty="0" smtClean="0"/>
              <a:t>I can do this but need to prepare and practice</a:t>
            </a:r>
          </a:p>
          <a:p>
            <a:endParaRPr lang="en-GB" dirty="0"/>
          </a:p>
          <a:p>
            <a:r>
              <a:rPr lang="en-GB" b="1" dirty="0" smtClean="0"/>
              <a:t>High anxiety- </a:t>
            </a:r>
            <a:r>
              <a:rPr lang="en-GB" dirty="0" smtClean="0"/>
              <a:t>I can not do it, I will look a fool, how can I get out of it, I feel sick</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492897"/>
            <a:ext cx="4608512" cy="243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409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628800"/>
            <a:ext cx="8208912" cy="2376264"/>
          </a:xfrm>
        </p:spPr>
        <p:txBody>
          <a:bodyPr/>
          <a:lstStyle/>
          <a:p>
            <a:r>
              <a:rPr lang="en-GB" sz="3200" i="1" dirty="0"/>
              <a:t>Most things are good, and they are the strongest things; but there are evil things too, and you are not doing a child a </a:t>
            </a:r>
            <a:r>
              <a:rPr lang="en-GB" sz="3200" i="1" dirty="0" smtClean="0"/>
              <a:t>favour </a:t>
            </a:r>
            <a:r>
              <a:rPr lang="en-GB" sz="3200" i="1" dirty="0"/>
              <a:t>by trying to shield him from reality. The important thing is to teach a child that good can always triumph over evil. </a:t>
            </a:r>
            <a:r>
              <a:rPr lang="en-GB" sz="3200" dirty="0" smtClean="0"/>
              <a:t> </a:t>
            </a:r>
          </a:p>
          <a:p>
            <a:endParaRPr lang="en-GB" sz="2400" dirty="0" smtClean="0"/>
          </a:p>
          <a:p>
            <a:r>
              <a:rPr lang="en-GB" sz="2400" dirty="0" smtClean="0"/>
              <a:t>Walt Disney</a:t>
            </a:r>
            <a:endParaRPr lang="en-GB" sz="2400" dirty="0"/>
          </a:p>
        </p:txBody>
      </p:sp>
    </p:spTree>
    <p:extLst>
      <p:ext uri="{BB962C8B-B14F-4D97-AF65-F5344CB8AC3E}">
        <p14:creationId xmlns:p14="http://schemas.microsoft.com/office/powerpoint/2010/main" val="2953167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7" t="12236" r="25528" b="5511"/>
          <a:stretch/>
        </p:blipFill>
        <p:spPr bwMode="auto">
          <a:xfrm rot="5400000">
            <a:off x="1592818" y="287500"/>
            <a:ext cx="4591364" cy="612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3528" y="692696"/>
            <a:ext cx="5040560" cy="792237"/>
          </a:xfrm>
        </p:spPr>
        <p:txBody>
          <a:bodyPr/>
          <a:lstStyle/>
          <a:p>
            <a:r>
              <a:rPr lang="en-GB" dirty="0" smtClean="0"/>
              <a:t>21</a:t>
            </a:r>
            <a:r>
              <a:rPr lang="en-GB" baseline="30000" dirty="0" smtClean="0"/>
              <a:t>st</a:t>
            </a:r>
            <a:r>
              <a:rPr lang="en-GB" dirty="0" smtClean="0"/>
              <a:t> Century skills</a:t>
            </a:r>
            <a:endParaRPr lang="en-GB" dirty="0"/>
          </a:p>
        </p:txBody>
      </p:sp>
    </p:spTree>
    <p:extLst>
      <p:ext uri="{BB962C8B-B14F-4D97-AF65-F5344CB8AC3E}">
        <p14:creationId xmlns:p14="http://schemas.microsoft.com/office/powerpoint/2010/main" val="359264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r>
              <a:rPr lang="en-GB" dirty="0" smtClean="0"/>
              <a:t>Protective factors</a:t>
            </a:r>
            <a:endParaRPr lang="en-GB"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3"/>
            <a:ext cx="3793814" cy="418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640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040560" cy="792237"/>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29" y="1628800"/>
            <a:ext cx="78676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30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320480" cy="792237"/>
          </a:xfrm>
        </p:spPr>
        <p:txBody>
          <a:bodyPr/>
          <a:lstStyle/>
          <a:p>
            <a:r>
              <a:rPr lang="en-GB" dirty="0" smtClean="0"/>
              <a:t>Agenda</a:t>
            </a:r>
            <a:endParaRPr lang="en-GB" dirty="0"/>
          </a:p>
        </p:txBody>
      </p:sp>
      <p:sp>
        <p:nvSpPr>
          <p:cNvPr id="3" name="Subtitle 2"/>
          <p:cNvSpPr>
            <a:spLocks noGrp="1"/>
          </p:cNvSpPr>
          <p:nvPr>
            <p:ph type="subTitle" idx="1"/>
          </p:nvPr>
        </p:nvSpPr>
        <p:spPr>
          <a:xfrm>
            <a:off x="323528" y="2060848"/>
            <a:ext cx="8424936" cy="3528392"/>
          </a:xfrm>
        </p:spPr>
        <p:txBody>
          <a:bodyPr/>
          <a:lstStyle/>
          <a:p>
            <a:pPr marL="342900" indent="-342900">
              <a:buFont typeface="Arial" panose="020B0604020202020204" pitchFamily="34" charset="0"/>
              <a:buChar char="•"/>
            </a:pPr>
            <a:r>
              <a:rPr lang="en-GB" dirty="0" smtClean="0"/>
              <a:t>What is anxiety?</a:t>
            </a:r>
          </a:p>
          <a:p>
            <a:pPr marL="342900" indent="-342900">
              <a:buFont typeface="Arial" panose="020B0604020202020204" pitchFamily="34" charset="0"/>
              <a:buChar char="•"/>
            </a:pPr>
            <a:r>
              <a:rPr lang="en-GB" dirty="0" smtClean="0"/>
              <a:t>What maintains anxiety?</a:t>
            </a:r>
          </a:p>
          <a:p>
            <a:pPr marL="342900" indent="-342900">
              <a:buFont typeface="Arial" panose="020B0604020202020204" pitchFamily="34" charset="0"/>
              <a:buChar char="•"/>
            </a:pPr>
            <a:r>
              <a:rPr lang="en-GB" dirty="0" smtClean="0"/>
              <a:t>Helping your child manage their anxiety</a:t>
            </a:r>
          </a:p>
          <a:p>
            <a:pPr marL="342900" indent="-342900">
              <a:buFont typeface="Arial" panose="020B0604020202020204" pitchFamily="34" charset="0"/>
              <a:buChar char="•"/>
            </a:pPr>
            <a:r>
              <a:rPr lang="en-GB" dirty="0" smtClean="0"/>
              <a:t>Resources/support</a:t>
            </a:r>
            <a:endParaRPr lang="en-GB" dirty="0"/>
          </a:p>
        </p:txBody>
      </p:sp>
    </p:spTree>
    <p:extLst>
      <p:ext uri="{BB962C8B-B14F-4D97-AF65-F5344CB8AC3E}">
        <p14:creationId xmlns:p14="http://schemas.microsoft.com/office/powerpoint/2010/main" val="1347682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192688" cy="792237"/>
          </a:xfrm>
        </p:spPr>
        <p:txBody>
          <a:bodyPr/>
          <a:lstStyle/>
          <a:p>
            <a:r>
              <a:rPr lang="en-GB" dirty="0" smtClean="0"/>
              <a:t>Helping children cope with anxiety</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If  we help change the way we think and act we can change the way we feel</a:t>
            </a:r>
          </a:p>
          <a:p>
            <a:endParaRPr lang="en-GB" dirty="0" smtClean="0"/>
          </a:p>
          <a:p>
            <a:r>
              <a:rPr lang="en-GB" dirty="0" smtClean="0"/>
              <a:t>What is the child thinking versus the real world</a:t>
            </a:r>
          </a:p>
          <a:p>
            <a:endParaRPr lang="en-GB" dirty="0" smtClean="0"/>
          </a:p>
          <a:p>
            <a:r>
              <a:rPr lang="en-GB" dirty="0" smtClean="0"/>
              <a:t>Encouraging resilience will </a:t>
            </a:r>
          </a:p>
          <a:p>
            <a:r>
              <a:rPr lang="en-GB" dirty="0" smtClean="0"/>
              <a:t>increase confidence</a:t>
            </a:r>
            <a:endParaRPr lang="en-GB" dirty="0"/>
          </a:p>
          <a:p>
            <a:endParaRPr lang="en-GB" dirty="0" smtClean="0"/>
          </a:p>
          <a:p>
            <a:endParaRPr lang="en-GB" dirty="0" smtClean="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645024"/>
            <a:ext cx="3888433" cy="199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981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192688" cy="792237"/>
          </a:xfrm>
        </p:spPr>
        <p:txBody>
          <a:bodyPr/>
          <a:lstStyle/>
          <a:p>
            <a:r>
              <a:rPr lang="en-GB" dirty="0" smtClean="0"/>
              <a:t>Helping children cope with anxiety</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Good sleep, diet and exercise </a:t>
            </a:r>
          </a:p>
          <a:p>
            <a:r>
              <a:rPr lang="en-GB" dirty="0" smtClean="0"/>
              <a:t>Social interactions with family, friends, animals and nature</a:t>
            </a:r>
          </a:p>
          <a:p>
            <a:r>
              <a:rPr lang="en-GB" dirty="0" smtClean="0"/>
              <a:t>Building on strengths and interests</a:t>
            </a:r>
          </a:p>
          <a:p>
            <a:r>
              <a:rPr lang="en-GB" dirty="0" smtClean="0"/>
              <a:t>Avoiding doing too many activities</a:t>
            </a:r>
          </a:p>
          <a:p>
            <a:r>
              <a:rPr lang="en-GB" dirty="0" smtClean="0"/>
              <a:t>Ensure there is some down time</a:t>
            </a:r>
          </a:p>
          <a:p>
            <a:r>
              <a:rPr lang="en-GB" dirty="0" smtClean="0"/>
              <a:t>Reduce screen time</a:t>
            </a:r>
          </a:p>
          <a:p>
            <a:endParaRPr lang="en-GB" dirty="0" smtClean="0"/>
          </a:p>
          <a:p>
            <a:endParaRPr lang="en-GB" dirty="0" smtClean="0"/>
          </a:p>
          <a:p>
            <a:endParaRPr lang="en-GB" dirty="0"/>
          </a:p>
        </p:txBody>
      </p:sp>
    </p:spTree>
    <p:extLst>
      <p:ext uri="{BB962C8B-B14F-4D97-AF65-F5344CB8AC3E}">
        <p14:creationId xmlns:p14="http://schemas.microsoft.com/office/powerpoint/2010/main" val="1554743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320480" cy="792237"/>
          </a:xfrm>
        </p:spPr>
        <p:txBody>
          <a:bodyPr/>
          <a:lstStyle/>
          <a:p>
            <a:r>
              <a:rPr lang="en-GB" dirty="0" smtClean="0"/>
              <a:t>Coping strategies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Ability to calm down physically</a:t>
            </a:r>
          </a:p>
          <a:p>
            <a:r>
              <a:rPr lang="en-GB" dirty="0" smtClean="0"/>
              <a:t>Ability to talk through the situation</a:t>
            </a:r>
          </a:p>
          <a:p>
            <a:r>
              <a:rPr lang="en-GB" dirty="0" smtClean="0"/>
              <a:t>Problem solve and come up with an alternative plan</a:t>
            </a:r>
          </a:p>
          <a:p>
            <a:endParaRPr lang="en-GB" b="1" dirty="0" smtClean="0"/>
          </a:p>
        </p:txBody>
      </p:sp>
    </p:spTree>
    <p:extLst>
      <p:ext uri="{BB962C8B-B14F-4D97-AF65-F5344CB8AC3E}">
        <p14:creationId xmlns:p14="http://schemas.microsoft.com/office/powerpoint/2010/main" val="3410007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904656" cy="792237"/>
          </a:xfrm>
        </p:spPr>
        <p:txBody>
          <a:bodyPr/>
          <a:lstStyle/>
          <a:p>
            <a:r>
              <a:rPr lang="en-GB" dirty="0" smtClean="0"/>
              <a:t>Relaxation techniques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Deep breathing exercises- finger breathing</a:t>
            </a:r>
          </a:p>
          <a:p>
            <a:r>
              <a:rPr lang="en-GB" dirty="0" smtClean="0"/>
              <a:t>Muscle relaxation- body mapping</a:t>
            </a:r>
          </a:p>
          <a:p>
            <a:r>
              <a:rPr lang="en-GB" dirty="0" smtClean="0"/>
              <a:t>Visualisation</a:t>
            </a:r>
          </a:p>
          <a:p>
            <a:r>
              <a:rPr lang="en-GB" dirty="0" smtClean="0"/>
              <a:t>Yoga</a:t>
            </a:r>
          </a:p>
          <a:p>
            <a:r>
              <a:rPr lang="en-GB" dirty="0" smtClean="0"/>
              <a:t>Meditation</a:t>
            </a:r>
          </a:p>
          <a:p>
            <a:r>
              <a:rPr lang="en-GB" dirty="0" smtClean="0"/>
              <a:t>Mindfulness</a:t>
            </a:r>
          </a:p>
          <a:p>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118557"/>
            <a:ext cx="3018731" cy="370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439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904656" cy="792237"/>
          </a:xfrm>
        </p:spPr>
        <p:txBody>
          <a:bodyPr/>
          <a:lstStyle/>
          <a:p>
            <a:r>
              <a:rPr lang="en-GB" dirty="0" smtClean="0"/>
              <a:t>Calming techniques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b="1" dirty="0" smtClean="0"/>
              <a:t>Can you draw it?</a:t>
            </a:r>
          </a:p>
          <a:p>
            <a:endParaRPr lang="en-GB" dirty="0"/>
          </a:p>
          <a:p>
            <a:r>
              <a:rPr lang="en-GB" b="1" dirty="0" smtClean="0"/>
              <a:t>Lets pretend to blow up a balloon, lets take a deep breath and blow it up to the count to five</a:t>
            </a:r>
          </a:p>
          <a:p>
            <a:endParaRPr lang="en-GB" dirty="0" smtClean="0"/>
          </a:p>
          <a:p>
            <a:r>
              <a:rPr lang="en-GB" b="1" dirty="0"/>
              <a:t>What will happen next?”</a:t>
            </a:r>
            <a:endParaRPr lang="en-GB" dirty="0"/>
          </a:p>
          <a:p>
            <a:r>
              <a:rPr lang="en-GB" dirty="0"/>
              <a:t>If your children are anxious about an event, help them think through the event and identify what will come after it. Anxiety causes myopic vision, which makes life after the event seem to disappear.</a:t>
            </a:r>
          </a:p>
          <a:p>
            <a:endParaRPr lang="en-GB" dirty="0"/>
          </a:p>
          <a:p>
            <a:endParaRPr lang="en-GB" dirty="0"/>
          </a:p>
        </p:txBody>
      </p:sp>
    </p:spTree>
    <p:extLst>
      <p:ext uri="{BB962C8B-B14F-4D97-AF65-F5344CB8AC3E}">
        <p14:creationId xmlns:p14="http://schemas.microsoft.com/office/powerpoint/2010/main" val="37736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904656" cy="792237"/>
          </a:xfrm>
        </p:spPr>
        <p:txBody>
          <a:bodyPr/>
          <a:lstStyle/>
          <a:p>
            <a:r>
              <a:rPr lang="en-GB" dirty="0" smtClean="0"/>
              <a:t>Calming techniques</a:t>
            </a:r>
            <a:endParaRPr lang="en-GB" dirty="0"/>
          </a:p>
        </p:txBody>
      </p:sp>
      <p:sp>
        <p:nvSpPr>
          <p:cNvPr id="3" name="Subtitle 2"/>
          <p:cNvSpPr>
            <a:spLocks noGrp="1"/>
          </p:cNvSpPr>
          <p:nvPr>
            <p:ph type="subTitle" idx="1"/>
          </p:nvPr>
        </p:nvSpPr>
        <p:spPr>
          <a:xfrm>
            <a:off x="323528" y="2060848"/>
            <a:ext cx="5184576" cy="3528392"/>
          </a:xfrm>
        </p:spPr>
        <p:txBody>
          <a:bodyPr/>
          <a:lstStyle/>
          <a:p>
            <a:r>
              <a:rPr lang="en-GB" b="1" dirty="0"/>
              <a:t> “If how you feel was a monster, what would it look like</a:t>
            </a:r>
            <a:r>
              <a:rPr lang="en-GB" b="1" dirty="0" smtClean="0"/>
              <a:t>?”</a:t>
            </a:r>
            <a:endParaRPr lang="en-GB" b="1" dirty="0"/>
          </a:p>
          <a:p>
            <a:r>
              <a:rPr lang="en-GB" dirty="0"/>
              <a:t>Giving anxiety a characterization means you take a confusing feeling and make it concrete and palpable. Once kids have a worry character, they can talk to their worry.</a:t>
            </a:r>
          </a:p>
          <a:p>
            <a:endParaRPr lang="en-GB" dirty="0"/>
          </a:p>
          <a:p>
            <a:endParaRPr lang="en-GB" dirty="0"/>
          </a:p>
        </p:txBody>
      </p:sp>
      <p:pic>
        <p:nvPicPr>
          <p:cNvPr id="1028" name="Picture 4" descr="C:\Users\cpratten\Pictures\106887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38393"/>
            <a:ext cx="2896370" cy="377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91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320480" cy="792237"/>
          </a:xfrm>
        </p:spPr>
        <p:txBody>
          <a:bodyPr/>
          <a:lstStyle/>
          <a:p>
            <a:r>
              <a:rPr lang="en-GB" dirty="0" smtClean="0"/>
              <a:t>Facing fears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Slow small steps to face a particular fear</a:t>
            </a:r>
          </a:p>
          <a:p>
            <a:r>
              <a:rPr lang="en-GB" dirty="0" smtClean="0"/>
              <a:t>Face fears when feeling calm</a:t>
            </a:r>
          </a:p>
          <a:p>
            <a:r>
              <a:rPr lang="en-GB" dirty="0" smtClean="0"/>
              <a:t>Reward for facing fears</a:t>
            </a:r>
          </a:p>
          <a:p>
            <a:r>
              <a:rPr lang="en-GB" dirty="0" smtClean="0"/>
              <a:t>Reward the progress not the success</a:t>
            </a:r>
            <a:endParaRPr lang="en-GB" dirty="0"/>
          </a:p>
        </p:txBody>
      </p:sp>
      <p:cxnSp>
        <p:nvCxnSpPr>
          <p:cNvPr id="5" name="Straight Connector 4"/>
          <p:cNvCxnSpPr/>
          <p:nvPr/>
        </p:nvCxnSpPr>
        <p:spPr>
          <a:xfrm>
            <a:off x="4723554" y="3429000"/>
            <a:ext cx="0"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16016" y="5733256"/>
            <a:ext cx="4176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60032" y="4339631"/>
            <a:ext cx="3888432"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5292080" y="4221088"/>
            <a:ext cx="818865" cy="957166"/>
          </a:xfrm>
          <a:custGeom>
            <a:avLst/>
            <a:gdLst>
              <a:gd name="connsiteX0" fmla="*/ 0 w 818865"/>
              <a:gd name="connsiteY0" fmla="*/ 957166 h 957166"/>
              <a:gd name="connsiteX1" fmla="*/ 191068 w 818865"/>
              <a:gd name="connsiteY1" fmla="*/ 1823 h 957166"/>
              <a:gd name="connsiteX2" fmla="*/ 818865 w 818865"/>
              <a:gd name="connsiteY2" fmla="*/ 697858 h 957166"/>
              <a:gd name="connsiteX3" fmla="*/ 818865 w 818865"/>
              <a:gd name="connsiteY3" fmla="*/ 697858 h 957166"/>
            </a:gdLst>
            <a:ahLst/>
            <a:cxnLst>
              <a:cxn ang="0">
                <a:pos x="connsiteX0" y="connsiteY0"/>
              </a:cxn>
              <a:cxn ang="0">
                <a:pos x="connsiteX1" y="connsiteY1"/>
              </a:cxn>
              <a:cxn ang="0">
                <a:pos x="connsiteX2" y="connsiteY2"/>
              </a:cxn>
              <a:cxn ang="0">
                <a:pos x="connsiteX3" y="connsiteY3"/>
              </a:cxn>
            </a:cxnLst>
            <a:rect l="l" t="t" r="r" b="b"/>
            <a:pathLst>
              <a:path w="818865" h="957166">
                <a:moveTo>
                  <a:pt x="0" y="957166"/>
                </a:moveTo>
                <a:cubicBezTo>
                  <a:pt x="27295" y="501103"/>
                  <a:pt x="54591" y="45041"/>
                  <a:pt x="191068" y="1823"/>
                </a:cubicBezTo>
                <a:cubicBezTo>
                  <a:pt x="327545" y="-41395"/>
                  <a:pt x="818865" y="697858"/>
                  <a:pt x="818865" y="697858"/>
                </a:cubicBezTo>
                <a:lnTo>
                  <a:pt x="818865" y="6978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7124131" y="3606302"/>
            <a:ext cx="873457" cy="1093369"/>
          </a:xfrm>
          <a:custGeom>
            <a:avLst/>
            <a:gdLst>
              <a:gd name="connsiteX0" fmla="*/ 0 w 873457"/>
              <a:gd name="connsiteY0" fmla="*/ 1093369 h 1093369"/>
              <a:gd name="connsiteX1" fmla="*/ 204717 w 873457"/>
              <a:gd name="connsiteY1" fmla="*/ 1548 h 1093369"/>
              <a:gd name="connsiteX2" fmla="*/ 873457 w 873457"/>
              <a:gd name="connsiteY2" fmla="*/ 834061 h 1093369"/>
              <a:gd name="connsiteX3" fmla="*/ 873457 w 873457"/>
              <a:gd name="connsiteY3" fmla="*/ 834061 h 1093369"/>
            </a:gdLst>
            <a:ahLst/>
            <a:cxnLst>
              <a:cxn ang="0">
                <a:pos x="connsiteX0" y="connsiteY0"/>
              </a:cxn>
              <a:cxn ang="0">
                <a:pos x="connsiteX1" y="connsiteY1"/>
              </a:cxn>
              <a:cxn ang="0">
                <a:pos x="connsiteX2" y="connsiteY2"/>
              </a:cxn>
              <a:cxn ang="0">
                <a:pos x="connsiteX3" y="connsiteY3"/>
              </a:cxn>
            </a:cxnLst>
            <a:rect l="l" t="t" r="r" b="b"/>
            <a:pathLst>
              <a:path w="873457" h="1093369">
                <a:moveTo>
                  <a:pt x="0" y="1093369"/>
                </a:moveTo>
                <a:cubicBezTo>
                  <a:pt x="29570" y="569067"/>
                  <a:pt x="59141" y="44766"/>
                  <a:pt x="204717" y="1548"/>
                </a:cubicBezTo>
                <a:cubicBezTo>
                  <a:pt x="350293" y="-41670"/>
                  <a:pt x="873457" y="834061"/>
                  <a:pt x="873457" y="834061"/>
                </a:cubicBezTo>
                <a:lnTo>
                  <a:pt x="873457" y="8340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35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4286365" cy="539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314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624736" cy="792237"/>
          </a:xfrm>
        </p:spPr>
        <p:txBody>
          <a:bodyPr/>
          <a:lstStyle/>
          <a:p>
            <a:r>
              <a:rPr lang="en-GB" dirty="0" smtClean="0"/>
              <a:t>Additional resources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Cathy Creswell </a:t>
            </a:r>
          </a:p>
          <a:p>
            <a:r>
              <a:rPr lang="en-GB" dirty="0" smtClean="0"/>
              <a:t>CBT techniques and </a:t>
            </a:r>
          </a:p>
          <a:p>
            <a:r>
              <a:rPr lang="en-GB" dirty="0" smtClean="0"/>
              <a:t>strategies for parents</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117" y="2060848"/>
            <a:ext cx="2442413" cy="368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060848"/>
            <a:ext cx="2548900" cy="369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292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624736" cy="792237"/>
          </a:xfrm>
        </p:spPr>
        <p:txBody>
          <a:bodyPr/>
          <a:lstStyle/>
          <a:p>
            <a:r>
              <a:rPr lang="en-GB" dirty="0" smtClean="0"/>
              <a:t>Additional resources</a:t>
            </a:r>
            <a:endParaRPr lang="en-GB" dirty="0"/>
          </a:p>
        </p:txBody>
      </p:sp>
      <p:sp>
        <p:nvSpPr>
          <p:cNvPr id="3" name="Subtitle 2"/>
          <p:cNvSpPr>
            <a:spLocks noGrp="1"/>
          </p:cNvSpPr>
          <p:nvPr>
            <p:ph type="subTitle" idx="1"/>
          </p:nvPr>
        </p:nvSpPr>
        <p:spPr>
          <a:xfrm>
            <a:off x="323528" y="1556792"/>
            <a:ext cx="8424936" cy="4176464"/>
          </a:xfrm>
        </p:spPr>
        <p:txBody>
          <a:bodyPr/>
          <a:lstStyle/>
          <a:p>
            <a:r>
              <a:rPr lang="en-GB" b="1" dirty="0"/>
              <a:t>SAM </a:t>
            </a:r>
          </a:p>
          <a:p>
            <a:r>
              <a:rPr lang="en-GB" dirty="0"/>
              <a:t>An interactive app to help and manage </a:t>
            </a:r>
            <a:r>
              <a:rPr lang="en-GB" dirty="0" smtClean="0"/>
              <a:t>anxiety</a:t>
            </a:r>
            <a:endParaRPr lang="en-GB" dirty="0"/>
          </a:p>
          <a:p>
            <a:endParaRPr lang="en-GB" dirty="0" smtClean="0"/>
          </a:p>
          <a:p>
            <a:endParaRPr lang="en-GB" dirty="0"/>
          </a:p>
          <a:p>
            <a:endParaRPr lang="en-GB" dirty="0" smtClean="0"/>
          </a:p>
          <a:p>
            <a:endParaRPr lang="en-GB" dirty="0"/>
          </a:p>
          <a:p>
            <a:endParaRPr lang="en-GB" dirty="0"/>
          </a:p>
          <a:p>
            <a:r>
              <a:rPr lang="en-GB" b="1" dirty="0" smtClean="0"/>
              <a:t>Stop, breath &amp; Think Kids</a:t>
            </a:r>
          </a:p>
          <a:p>
            <a:r>
              <a:rPr lang="en-GB" dirty="0"/>
              <a:t>Help kids discover their </a:t>
            </a:r>
            <a:endParaRPr lang="en-GB" dirty="0" smtClean="0"/>
          </a:p>
          <a:p>
            <a:r>
              <a:rPr lang="en-GB" dirty="0" smtClean="0"/>
              <a:t>superpowers </a:t>
            </a:r>
            <a:r>
              <a:rPr lang="en-GB" dirty="0"/>
              <a:t>of quiet, focus and </a:t>
            </a:r>
            <a:endParaRPr lang="en-GB" dirty="0" smtClean="0"/>
          </a:p>
          <a:p>
            <a:r>
              <a:rPr lang="en-GB" dirty="0" smtClean="0"/>
              <a:t>peaceful </a:t>
            </a:r>
            <a:r>
              <a:rPr lang="en-GB" dirty="0"/>
              <a:t>sleep</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11643"/>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5" y="2411144"/>
            <a:ext cx="2631950" cy="147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149080"/>
            <a:ext cx="4286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94745" y="3036588"/>
            <a:ext cx="4968552" cy="769441"/>
          </a:xfrm>
          <a:prstGeom prst="rect">
            <a:avLst/>
          </a:prstGeom>
          <a:noFill/>
        </p:spPr>
        <p:txBody>
          <a:bodyPr wrap="square" rtlCol="0">
            <a:spAutoFit/>
          </a:bodyPr>
          <a:lstStyle/>
          <a:p>
            <a:pPr lvl="0" eaLnBrk="0" hangingPunct="0">
              <a:spcBef>
                <a:spcPct val="20000"/>
              </a:spcBef>
            </a:pPr>
            <a:r>
              <a:rPr lang="en-GB" sz="2000" b="1" dirty="0">
                <a:solidFill>
                  <a:srgbClr val="0070C0"/>
                </a:solidFill>
                <a:latin typeface="Arial" pitchFamily="34" charset="0"/>
                <a:cs typeface="Arial" pitchFamily="34" charset="0"/>
              </a:rPr>
              <a:t>Headspace </a:t>
            </a:r>
          </a:p>
          <a:p>
            <a:pPr lvl="0" eaLnBrk="0" hangingPunct="0">
              <a:spcBef>
                <a:spcPct val="20000"/>
              </a:spcBef>
            </a:pPr>
            <a:r>
              <a:rPr lang="en-GB" sz="2000" dirty="0">
                <a:solidFill>
                  <a:srgbClr val="0070C0"/>
                </a:solidFill>
                <a:latin typeface="Arial" pitchFamily="34" charset="0"/>
                <a:cs typeface="Arial" pitchFamily="34" charset="0"/>
              </a:rPr>
              <a:t>Guided meditation and </a:t>
            </a:r>
            <a:r>
              <a:rPr lang="en-GB" sz="2000" dirty="0" err="1">
                <a:solidFill>
                  <a:srgbClr val="0070C0"/>
                </a:solidFill>
                <a:latin typeface="Arial" pitchFamily="34" charset="0"/>
                <a:cs typeface="Arial" pitchFamily="34" charset="0"/>
              </a:rPr>
              <a:t>mindfullness</a:t>
            </a:r>
            <a:endParaRPr lang="en-GB"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536134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endParaRPr lang="en-GB" sz="1600" dirty="0"/>
          </a:p>
        </p:txBody>
      </p:sp>
      <p:sp>
        <p:nvSpPr>
          <p:cNvPr id="3" name="Subtitle 2"/>
          <p:cNvSpPr>
            <a:spLocks noGrp="1"/>
          </p:cNvSpPr>
          <p:nvPr>
            <p:ph type="subTitle" idx="1"/>
          </p:nvPr>
        </p:nvSpPr>
        <p:spPr>
          <a:xfrm>
            <a:off x="395536" y="2636912"/>
            <a:ext cx="8208912" cy="1897112"/>
          </a:xfrm>
        </p:spPr>
        <p:txBody>
          <a:bodyPr/>
          <a:lstStyle/>
          <a:p>
            <a:r>
              <a:rPr lang="en-GB" sz="3200" i="1" dirty="0"/>
              <a:t>We may not be able to prepare the future for our children, but we can at least prepare our children for the future. </a:t>
            </a:r>
            <a:endParaRPr lang="en-GB" sz="3200" i="1" dirty="0" smtClean="0"/>
          </a:p>
          <a:p>
            <a:endParaRPr lang="en-GB" sz="2400" i="1" dirty="0"/>
          </a:p>
          <a:p>
            <a:r>
              <a:rPr lang="en-GB" dirty="0" smtClean="0"/>
              <a:t>President </a:t>
            </a:r>
            <a:r>
              <a:rPr lang="en-GB" dirty="0"/>
              <a:t>Franklin D. Roosevelt</a:t>
            </a:r>
          </a:p>
        </p:txBody>
      </p:sp>
    </p:spTree>
    <p:extLst>
      <p:ext uri="{BB962C8B-B14F-4D97-AF65-F5344CB8AC3E}">
        <p14:creationId xmlns:p14="http://schemas.microsoft.com/office/powerpoint/2010/main" val="1523281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624736" cy="792237"/>
          </a:xfrm>
        </p:spPr>
        <p:txBody>
          <a:bodyPr/>
          <a:lstStyle/>
          <a:p>
            <a:r>
              <a:rPr lang="en-GB" dirty="0" smtClean="0"/>
              <a:t>Additional resources</a:t>
            </a:r>
            <a:endParaRPr lang="en-GB" dirty="0"/>
          </a:p>
        </p:txBody>
      </p:sp>
      <p:sp>
        <p:nvSpPr>
          <p:cNvPr id="3" name="Subtitle 2"/>
          <p:cNvSpPr>
            <a:spLocks noGrp="1"/>
          </p:cNvSpPr>
          <p:nvPr>
            <p:ph type="subTitle" idx="1"/>
          </p:nvPr>
        </p:nvSpPr>
        <p:spPr>
          <a:xfrm>
            <a:off x="3766368" y="1628800"/>
            <a:ext cx="4838080" cy="1296144"/>
          </a:xfrm>
        </p:spPr>
        <p:txBody>
          <a:bodyPr/>
          <a:lstStyle/>
          <a:p>
            <a:r>
              <a:rPr lang="en-GB" dirty="0" smtClean="0"/>
              <a:t>NHS choices</a:t>
            </a:r>
          </a:p>
          <a:p>
            <a:r>
              <a:rPr lang="en-GB" dirty="0"/>
              <a:t>https://www.nhs.uk/conditions/anxiety-disorders-in-children/</a:t>
            </a:r>
            <a:endParaRPr lang="en-GB" dirty="0" smtClean="0"/>
          </a:p>
          <a:p>
            <a:endParaRPr lang="en-GB" dirty="0"/>
          </a:p>
        </p:txBody>
      </p:sp>
      <p:pic>
        <p:nvPicPr>
          <p:cNvPr id="6" name="Picture 5"/>
          <p:cNvPicPr/>
          <p:nvPr/>
        </p:nvPicPr>
        <p:blipFill>
          <a:blip r:embed="rId2"/>
          <a:stretch>
            <a:fillRect/>
          </a:stretch>
        </p:blipFill>
        <p:spPr>
          <a:xfrm>
            <a:off x="5508104" y="3068960"/>
            <a:ext cx="3456384" cy="2735407"/>
          </a:xfrm>
          <a:prstGeom prst="rect">
            <a:avLst/>
          </a:prstGeom>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12776"/>
            <a:ext cx="3456384" cy="276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544" y="5085184"/>
            <a:ext cx="3600400" cy="369332"/>
          </a:xfrm>
          <a:prstGeom prst="rect">
            <a:avLst/>
          </a:prstGeom>
          <a:noFill/>
        </p:spPr>
        <p:txBody>
          <a:bodyPr wrap="square" rtlCol="0">
            <a:spAutoFit/>
          </a:bodyPr>
          <a:lstStyle/>
          <a:p>
            <a:endParaRPr lang="en-GB" dirty="0"/>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956" y="4661313"/>
            <a:ext cx="32988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161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5832648" cy="792237"/>
          </a:xfrm>
        </p:spPr>
        <p:txBody>
          <a:bodyPr/>
          <a:lstStyle/>
          <a:p>
            <a:r>
              <a:rPr lang="en-GB" dirty="0" smtClean="0"/>
              <a:t>Parenting advice</a:t>
            </a:r>
            <a:endParaRPr lang="en-GB" dirty="0"/>
          </a:p>
        </p:txBody>
      </p:sp>
      <p:sp>
        <p:nvSpPr>
          <p:cNvPr id="3" name="Subtitle 2"/>
          <p:cNvSpPr>
            <a:spLocks noGrp="1"/>
          </p:cNvSpPr>
          <p:nvPr>
            <p:ph type="subTitle" idx="1"/>
          </p:nvPr>
        </p:nvSpPr>
        <p:spPr>
          <a:xfrm>
            <a:off x="395536" y="1916832"/>
            <a:ext cx="7488832" cy="1296144"/>
          </a:xfrm>
        </p:spPr>
        <p:txBody>
          <a:bodyPr/>
          <a:lstStyle/>
          <a:p>
            <a:r>
              <a:rPr lang="en-GB" dirty="0" smtClean="0"/>
              <a:t>Ali McClure </a:t>
            </a:r>
          </a:p>
          <a:p>
            <a:r>
              <a:rPr lang="en-GB" dirty="0">
                <a:hlinkClick r:id="rId2"/>
              </a:rPr>
              <a:t>http://www.alimcclure.co.uk</a:t>
            </a:r>
            <a:r>
              <a:rPr lang="en-GB" dirty="0" smtClean="0">
                <a:hlinkClick r:id="rId2"/>
              </a:rPr>
              <a:t>/</a:t>
            </a:r>
            <a:endParaRPr lang="en-GB" dirty="0" smtClean="0"/>
          </a:p>
          <a:p>
            <a:r>
              <a:rPr lang="en-GB" dirty="0" smtClean="0"/>
              <a:t>“Helping you bring out the best in your children”</a:t>
            </a:r>
          </a:p>
          <a:p>
            <a:endParaRPr lang="en-GB" dirty="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700808"/>
            <a:ext cx="2808312" cy="22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573016"/>
            <a:ext cx="2495600" cy="199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47865" y="4077072"/>
            <a:ext cx="4883696" cy="1323439"/>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Keystone Aspire; Dr Kathy Weston</a:t>
            </a:r>
          </a:p>
          <a:p>
            <a:r>
              <a:rPr lang="en-GB" sz="2000" dirty="0">
                <a:solidFill>
                  <a:srgbClr val="0070C0"/>
                </a:solidFill>
                <a:latin typeface="Arial" panose="020B0604020202020204" pitchFamily="34" charset="0"/>
                <a:cs typeface="Arial" panose="020B0604020202020204" pitchFamily="34" charset="0"/>
                <a:hlinkClick r:id="rId5"/>
              </a:rPr>
              <a:t>http://www.keystone-aspire.com</a:t>
            </a:r>
            <a:r>
              <a:rPr lang="en-GB" sz="2000" dirty="0" smtClean="0">
                <a:solidFill>
                  <a:srgbClr val="0070C0"/>
                </a:solidFill>
                <a:latin typeface="Arial" panose="020B0604020202020204" pitchFamily="34" charset="0"/>
                <a:cs typeface="Arial" panose="020B0604020202020204" pitchFamily="34" charset="0"/>
                <a:hlinkClick r:id="rId5"/>
              </a:rPr>
              <a:t>/</a:t>
            </a:r>
            <a:endParaRPr lang="en-GB" sz="2000" dirty="0" smtClean="0">
              <a:solidFill>
                <a:srgbClr val="0070C0"/>
              </a:solidFill>
              <a:latin typeface="Arial" panose="020B0604020202020204" pitchFamily="34" charset="0"/>
              <a:cs typeface="Arial" panose="020B0604020202020204" pitchFamily="34" charset="0"/>
            </a:endParaRPr>
          </a:p>
          <a:p>
            <a:r>
              <a:rPr lang="en-GB" sz="2000" dirty="0" smtClean="0">
                <a:solidFill>
                  <a:srgbClr val="0070C0"/>
                </a:solidFill>
                <a:latin typeface="Arial" panose="020B0604020202020204" pitchFamily="34" charset="0"/>
                <a:cs typeface="Arial" panose="020B0604020202020204" pitchFamily="34" charset="0"/>
              </a:rPr>
              <a:t>“Life is full of opportunities, lets ensure our children grasp them”</a:t>
            </a:r>
            <a:endParaRPr lang="en-GB"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980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120680" cy="792237"/>
          </a:xfrm>
        </p:spPr>
        <p:txBody>
          <a:bodyPr/>
          <a:lstStyle/>
          <a:p>
            <a:r>
              <a:rPr lang="en-GB" dirty="0" smtClean="0"/>
              <a:t>When to seek professional help</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When strategies have been tried but do not help</a:t>
            </a:r>
          </a:p>
          <a:p>
            <a:r>
              <a:rPr lang="en-GB" dirty="0" smtClean="0"/>
              <a:t>Anxieties worsen or are severe</a:t>
            </a:r>
          </a:p>
          <a:p>
            <a:r>
              <a:rPr lang="en-GB" dirty="0" smtClean="0"/>
              <a:t>Parental anxieties</a:t>
            </a:r>
          </a:p>
          <a:p>
            <a:r>
              <a:rPr lang="en-GB" dirty="0" smtClean="0"/>
              <a:t>Child- parent relationship factors</a:t>
            </a:r>
            <a:endParaRPr lang="en-GB" dirty="0"/>
          </a:p>
        </p:txBody>
      </p:sp>
    </p:spTree>
    <p:extLst>
      <p:ext uri="{BB962C8B-B14F-4D97-AF65-F5344CB8AC3E}">
        <p14:creationId xmlns:p14="http://schemas.microsoft.com/office/powerpoint/2010/main" val="422995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688632" cy="792237"/>
          </a:xfrm>
        </p:spPr>
        <p:txBody>
          <a:bodyPr/>
          <a:lstStyle/>
          <a:p>
            <a:r>
              <a:rPr lang="en-GB" dirty="0" smtClean="0"/>
              <a:t>Professional help</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School nurse- for advice and self help strategies</a:t>
            </a:r>
          </a:p>
          <a:p>
            <a:r>
              <a:rPr lang="en-GB" dirty="0" smtClean="0"/>
              <a:t>School support- resilience and emotional support groups</a:t>
            </a:r>
          </a:p>
          <a:p>
            <a:r>
              <a:rPr lang="en-GB" dirty="0" smtClean="0"/>
              <a:t>Parenting advice and support</a:t>
            </a:r>
          </a:p>
          <a:p>
            <a:r>
              <a:rPr lang="en-GB" dirty="0" smtClean="0"/>
              <a:t>GP</a:t>
            </a:r>
          </a:p>
          <a:p>
            <a:r>
              <a:rPr lang="en-GB" dirty="0"/>
              <a:t>E</a:t>
            </a:r>
            <a:r>
              <a:rPr lang="en-GB" dirty="0" smtClean="0"/>
              <a:t>motional wellbeing service</a:t>
            </a:r>
          </a:p>
          <a:p>
            <a:endParaRPr lang="en-GB" dirty="0" smtClean="0"/>
          </a:p>
          <a:p>
            <a:endParaRPr lang="en-GB" dirty="0"/>
          </a:p>
        </p:txBody>
      </p:sp>
    </p:spTree>
    <p:extLst>
      <p:ext uri="{BB962C8B-B14F-4D97-AF65-F5344CB8AC3E}">
        <p14:creationId xmlns:p14="http://schemas.microsoft.com/office/powerpoint/2010/main" val="1450594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320480" cy="1584176"/>
          </a:xfrm>
        </p:spPr>
        <p:txBody>
          <a:bodyPr/>
          <a:lstStyle/>
          <a:p>
            <a:r>
              <a:rPr lang="en-GB" dirty="0"/>
              <a:t>Richmond School Nursing Service</a:t>
            </a:r>
            <a:br>
              <a:rPr lang="en-GB" dirty="0"/>
            </a:br>
            <a:endParaRPr lang="en-GB" dirty="0"/>
          </a:p>
        </p:txBody>
      </p:sp>
      <p:sp>
        <p:nvSpPr>
          <p:cNvPr id="3" name="Subtitle 2"/>
          <p:cNvSpPr>
            <a:spLocks noGrp="1"/>
          </p:cNvSpPr>
          <p:nvPr>
            <p:ph type="subTitle" idx="1"/>
          </p:nvPr>
        </p:nvSpPr>
        <p:spPr>
          <a:xfrm>
            <a:off x="323528" y="2060848"/>
            <a:ext cx="8424936" cy="3528392"/>
          </a:xfrm>
        </p:spPr>
        <p:txBody>
          <a:bodyPr/>
          <a:lstStyle/>
          <a:p>
            <a:endParaRPr lang="en-GB" dirty="0" smtClean="0"/>
          </a:p>
          <a:p>
            <a:endParaRPr lang="en-GB" dirty="0"/>
          </a:p>
          <a:p>
            <a:r>
              <a:rPr lang="en-GB" dirty="0" smtClean="0"/>
              <a:t>Self help strategies and advice</a:t>
            </a:r>
          </a:p>
          <a:p>
            <a:r>
              <a:rPr lang="en-GB" dirty="0" smtClean="0"/>
              <a:t>Signposting and referrals for further support</a:t>
            </a:r>
          </a:p>
          <a:p>
            <a:endParaRPr lang="en-GB" dirty="0"/>
          </a:p>
          <a:p>
            <a:r>
              <a:rPr lang="en-GB" dirty="0" smtClean="0"/>
              <a:t>Named school Nurse</a:t>
            </a:r>
          </a:p>
          <a:p>
            <a:r>
              <a:rPr lang="en-GB" dirty="0" smtClean="0"/>
              <a:t>Charlie Pratten</a:t>
            </a:r>
          </a:p>
          <a:p>
            <a:r>
              <a:rPr lang="en-GB" dirty="0" smtClean="0"/>
              <a:t>0208 917 4220</a:t>
            </a:r>
          </a:p>
          <a:p>
            <a:r>
              <a:rPr lang="en-GB" dirty="0" smtClean="0"/>
              <a:t>Clcht.richmondschoolnursing@nhs.net</a:t>
            </a:r>
          </a:p>
          <a:p>
            <a:endParaRPr lang="en-GB" dirty="0"/>
          </a:p>
        </p:txBody>
      </p:sp>
    </p:spTree>
    <p:extLst>
      <p:ext uri="{BB962C8B-B14F-4D97-AF65-F5344CB8AC3E}">
        <p14:creationId xmlns:p14="http://schemas.microsoft.com/office/powerpoint/2010/main" val="3898235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endParaRPr lang="en-GB" sz="1600" dirty="0"/>
          </a:p>
        </p:txBody>
      </p:sp>
      <p:sp>
        <p:nvSpPr>
          <p:cNvPr id="3" name="Subtitle 2"/>
          <p:cNvSpPr>
            <a:spLocks noGrp="1"/>
          </p:cNvSpPr>
          <p:nvPr>
            <p:ph type="subTitle" idx="1"/>
          </p:nvPr>
        </p:nvSpPr>
        <p:spPr>
          <a:xfrm>
            <a:off x="395536" y="2636912"/>
            <a:ext cx="8208912" cy="1897112"/>
          </a:xfrm>
        </p:spPr>
        <p:txBody>
          <a:bodyPr/>
          <a:lstStyle/>
          <a:p>
            <a:r>
              <a:rPr lang="en-GB" sz="3200" i="1" dirty="0"/>
              <a:t>All of us have moments in </a:t>
            </a:r>
            <a:r>
              <a:rPr lang="en-GB" sz="3200" i="1" dirty="0" smtClean="0"/>
              <a:t>our </a:t>
            </a:r>
            <a:r>
              <a:rPr lang="en-GB" sz="3200" i="1" dirty="0"/>
              <a:t>lives that test our courage. Taking children into a house with a white carpet is one of them. </a:t>
            </a:r>
            <a:endParaRPr lang="en-GB" sz="3200" i="1" dirty="0" smtClean="0"/>
          </a:p>
          <a:p>
            <a:endParaRPr lang="en-GB" sz="2400" i="1" dirty="0"/>
          </a:p>
          <a:p>
            <a:r>
              <a:rPr lang="en-GB" sz="2400" dirty="0" smtClean="0"/>
              <a:t>Erma </a:t>
            </a:r>
            <a:r>
              <a:rPr lang="en-GB" sz="2400" dirty="0" err="1" smtClean="0"/>
              <a:t>Bombeck</a:t>
            </a:r>
            <a:endParaRPr lang="en-GB" sz="2400" dirty="0"/>
          </a:p>
        </p:txBody>
      </p:sp>
    </p:spTree>
    <p:extLst>
      <p:ext uri="{BB962C8B-B14F-4D97-AF65-F5344CB8AC3E}">
        <p14:creationId xmlns:p14="http://schemas.microsoft.com/office/powerpoint/2010/main" val="2206221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320480" cy="792237"/>
          </a:xfrm>
        </p:spPr>
        <p:txBody>
          <a:bodyPr/>
          <a:lstStyle/>
          <a:p>
            <a:r>
              <a:rPr lang="en-GB" dirty="0" smtClean="0"/>
              <a:t>What is anxiety?</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“a </a:t>
            </a:r>
            <a:r>
              <a:rPr lang="en-GB" dirty="0"/>
              <a:t>feeling of worry, nervousness, or unease about something with an uncertain outcome</a:t>
            </a:r>
            <a:r>
              <a:rPr lang="en-GB" dirty="0" smtClean="0"/>
              <a:t>.”</a:t>
            </a:r>
          </a:p>
          <a:p>
            <a:endParaRPr lang="en-GB" dirty="0"/>
          </a:p>
          <a:p>
            <a:r>
              <a:rPr lang="en-GB" dirty="0" smtClean="0"/>
              <a:t>An internal sense of fear, dread or worry</a:t>
            </a:r>
          </a:p>
          <a:p>
            <a:endParaRPr lang="en-GB" dirty="0" smtClean="0"/>
          </a:p>
          <a:p>
            <a:r>
              <a:rPr lang="en-GB" dirty="0" smtClean="0"/>
              <a:t>May or may not have an obvious cause</a:t>
            </a:r>
          </a:p>
          <a:p>
            <a:endParaRPr lang="en-GB" dirty="0" smtClean="0"/>
          </a:p>
          <a:p>
            <a:r>
              <a:rPr lang="en-GB" dirty="0"/>
              <a:t>Fight or flight </a:t>
            </a:r>
            <a:r>
              <a:rPr lang="en-GB" dirty="0" smtClean="0"/>
              <a:t>response</a:t>
            </a:r>
          </a:p>
          <a:p>
            <a:endParaRPr lang="en-GB" dirty="0"/>
          </a:p>
          <a:p>
            <a:endParaRPr lang="en-GB" dirty="0" smtClean="0"/>
          </a:p>
          <a:p>
            <a:endParaRPr lang="en-GB" dirty="0"/>
          </a:p>
        </p:txBody>
      </p:sp>
    </p:spTree>
    <p:extLst>
      <p:ext uri="{BB962C8B-B14F-4D97-AF65-F5344CB8AC3E}">
        <p14:creationId xmlns:p14="http://schemas.microsoft.com/office/powerpoint/2010/main" val="304660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904656" cy="792237"/>
          </a:xfrm>
        </p:spPr>
        <p:txBody>
          <a:bodyPr/>
          <a:lstStyle/>
          <a:p>
            <a:r>
              <a:rPr lang="en-GB" dirty="0" smtClean="0"/>
              <a:t>Common worries</a:t>
            </a:r>
            <a:endParaRPr lang="en-GB" dirty="0"/>
          </a:p>
        </p:txBody>
      </p:sp>
      <p:sp>
        <p:nvSpPr>
          <p:cNvPr id="3" name="Subtitle 2"/>
          <p:cNvSpPr>
            <a:spLocks noGrp="1"/>
          </p:cNvSpPr>
          <p:nvPr>
            <p:ph type="subTitle" idx="1"/>
          </p:nvPr>
        </p:nvSpPr>
        <p:spPr>
          <a:xfrm>
            <a:off x="323528" y="2060848"/>
            <a:ext cx="3888432" cy="3528392"/>
          </a:xfrm>
        </p:spPr>
        <p:txBody>
          <a:bodyPr/>
          <a:lstStyle/>
          <a:p>
            <a:r>
              <a:rPr lang="en-GB" dirty="0" smtClean="0"/>
              <a:t>Being away from parents/carers</a:t>
            </a:r>
          </a:p>
          <a:p>
            <a:r>
              <a:rPr lang="en-GB" dirty="0" smtClean="0"/>
              <a:t>Meeting new people</a:t>
            </a:r>
          </a:p>
          <a:p>
            <a:r>
              <a:rPr lang="en-GB" dirty="0" smtClean="0"/>
              <a:t>Going to new places</a:t>
            </a:r>
          </a:p>
          <a:p>
            <a:r>
              <a:rPr lang="en-GB" dirty="0" smtClean="0"/>
              <a:t>Going to school</a:t>
            </a:r>
          </a:p>
          <a:p>
            <a:r>
              <a:rPr lang="en-GB" dirty="0" smtClean="0"/>
              <a:t>Taking a test</a:t>
            </a:r>
          </a:p>
          <a:p>
            <a:r>
              <a:rPr lang="en-GB" dirty="0" smtClean="0"/>
              <a:t>Reading out loud</a:t>
            </a:r>
          </a:p>
          <a:p>
            <a:r>
              <a:rPr lang="en-GB" dirty="0" smtClean="0"/>
              <a:t>Taking part in a school assembly</a:t>
            </a:r>
          </a:p>
          <a:p>
            <a:endParaRPr lang="en-GB" dirty="0" smtClean="0"/>
          </a:p>
          <a:p>
            <a:endParaRPr lang="en-GB" dirty="0"/>
          </a:p>
          <a:p>
            <a:endParaRPr lang="en-GB" dirty="0" smtClean="0"/>
          </a:p>
          <a:p>
            <a:endParaRPr lang="en-GB" dirty="0"/>
          </a:p>
        </p:txBody>
      </p:sp>
      <p:sp>
        <p:nvSpPr>
          <p:cNvPr id="7" name="TextBox 6"/>
          <p:cNvSpPr txBox="1"/>
          <p:nvPr/>
        </p:nvSpPr>
        <p:spPr>
          <a:xfrm>
            <a:off x="4245883" y="2073175"/>
            <a:ext cx="3672408" cy="2246769"/>
          </a:xfrm>
          <a:prstGeom prst="rect">
            <a:avLst/>
          </a:prstGeom>
          <a:noFill/>
        </p:spPr>
        <p:txBody>
          <a:bodyPr wrap="square" rtlCol="0">
            <a:spAutoFit/>
          </a:bodyPr>
          <a:lstStyle/>
          <a:p>
            <a:pPr lvl="0" eaLnBrk="0" hangingPunct="0">
              <a:spcBef>
                <a:spcPct val="20000"/>
              </a:spcBef>
            </a:pPr>
            <a:r>
              <a:rPr lang="en-GB" sz="2000" dirty="0">
                <a:solidFill>
                  <a:srgbClr val="0070C0"/>
                </a:solidFill>
                <a:latin typeface="Arial" pitchFamily="34" charset="0"/>
                <a:cs typeface="Arial" pitchFamily="34" charset="0"/>
              </a:rPr>
              <a:t>Going to the doctor or dentist</a:t>
            </a:r>
          </a:p>
          <a:p>
            <a:pPr lvl="0" eaLnBrk="0" hangingPunct="0">
              <a:spcBef>
                <a:spcPct val="20000"/>
              </a:spcBef>
            </a:pPr>
            <a:r>
              <a:rPr lang="en-GB" sz="2000" dirty="0">
                <a:solidFill>
                  <a:srgbClr val="0070C0"/>
                </a:solidFill>
                <a:latin typeface="Arial" pitchFamily="34" charset="0"/>
                <a:cs typeface="Arial" pitchFamily="34" charset="0"/>
              </a:rPr>
              <a:t>Flying</a:t>
            </a:r>
          </a:p>
          <a:p>
            <a:pPr lvl="0" eaLnBrk="0" hangingPunct="0">
              <a:spcBef>
                <a:spcPct val="20000"/>
              </a:spcBef>
            </a:pPr>
            <a:r>
              <a:rPr lang="en-GB" sz="2000" dirty="0">
                <a:solidFill>
                  <a:srgbClr val="0070C0"/>
                </a:solidFill>
                <a:latin typeface="Arial" pitchFamily="34" charset="0"/>
                <a:cs typeface="Arial" pitchFamily="34" charset="0"/>
              </a:rPr>
              <a:t>Perfectionism</a:t>
            </a:r>
          </a:p>
          <a:p>
            <a:pPr lvl="0" eaLnBrk="0" hangingPunct="0">
              <a:spcBef>
                <a:spcPct val="20000"/>
              </a:spcBef>
            </a:pPr>
            <a:r>
              <a:rPr lang="en-GB" sz="2000" dirty="0" smtClean="0">
                <a:solidFill>
                  <a:srgbClr val="0070C0"/>
                </a:solidFill>
                <a:latin typeface="Arial" pitchFamily="34" charset="0"/>
                <a:cs typeface="Arial" pitchFamily="34" charset="0"/>
              </a:rPr>
              <a:t>Fear of failure</a:t>
            </a:r>
          </a:p>
          <a:p>
            <a:pPr lvl="0" eaLnBrk="0" hangingPunct="0">
              <a:spcBef>
                <a:spcPct val="20000"/>
              </a:spcBef>
            </a:pPr>
            <a:r>
              <a:rPr lang="en-GB" sz="2000" dirty="0" smtClean="0">
                <a:solidFill>
                  <a:srgbClr val="0070C0"/>
                </a:solidFill>
                <a:latin typeface="Arial" pitchFamily="34" charset="0"/>
                <a:cs typeface="Arial" pitchFamily="34" charset="0"/>
              </a:rPr>
              <a:t>Expectations</a:t>
            </a:r>
            <a:endParaRPr lang="en-GB" sz="2000" dirty="0">
              <a:solidFill>
                <a:srgbClr val="0070C0"/>
              </a:solidFill>
              <a:latin typeface="Arial" pitchFamily="34" charset="0"/>
              <a:cs typeface="Arial" pitchFamily="34" charset="0"/>
            </a:endParaRPr>
          </a:p>
          <a:p>
            <a:pPr lvl="0" eaLnBrk="0" hangingPunct="0">
              <a:spcBef>
                <a:spcPct val="20000"/>
              </a:spcBef>
            </a:pPr>
            <a:r>
              <a:rPr lang="en-GB" sz="2000" dirty="0">
                <a:solidFill>
                  <a:srgbClr val="0070C0"/>
                </a:solidFill>
                <a:latin typeface="Arial" pitchFamily="34" charset="0"/>
                <a:cs typeface="Arial" pitchFamily="34" charset="0"/>
              </a:rPr>
              <a:t>Unexpected changes</a:t>
            </a:r>
          </a:p>
        </p:txBody>
      </p:sp>
    </p:spTree>
    <p:extLst>
      <p:ext uri="{BB962C8B-B14F-4D97-AF65-F5344CB8AC3E}">
        <p14:creationId xmlns:p14="http://schemas.microsoft.com/office/powerpoint/2010/main" val="15916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320480" cy="792237"/>
          </a:xfrm>
        </p:spPr>
        <p:txBody>
          <a:bodyPr/>
          <a:lstStyle/>
          <a:p>
            <a:r>
              <a:rPr lang="en-GB" dirty="0" smtClean="0"/>
              <a:t>Forms of anxiety</a:t>
            </a:r>
            <a:endParaRPr lang="en-GB" dirty="0"/>
          </a:p>
        </p:txBody>
      </p:sp>
      <p:sp>
        <p:nvSpPr>
          <p:cNvPr id="3" name="Subtitle 2"/>
          <p:cNvSpPr>
            <a:spLocks noGrp="1"/>
          </p:cNvSpPr>
          <p:nvPr>
            <p:ph type="subTitle" idx="1"/>
          </p:nvPr>
        </p:nvSpPr>
        <p:spPr>
          <a:xfrm>
            <a:off x="323528" y="2060848"/>
            <a:ext cx="8424936" cy="3528392"/>
          </a:xfrm>
        </p:spPr>
        <p:txBody>
          <a:bodyPr/>
          <a:lstStyle/>
          <a:p>
            <a:endParaRPr lang="en-GB" dirty="0"/>
          </a:p>
        </p:txBody>
      </p:sp>
      <p:pic>
        <p:nvPicPr>
          <p:cNvPr id="11266" name="Picture 2" descr="C:\Users\cpratten\Pictures\anxiety word 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7911802" cy="397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83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1819771"/>
            <a:ext cx="1296144" cy="792237"/>
          </a:xfrm>
        </p:spPr>
        <p:txBody>
          <a:bodyPr/>
          <a:lstStyle/>
          <a:p>
            <a:endParaRPr lang="en-GB" dirty="0"/>
          </a:p>
        </p:txBody>
      </p:sp>
      <p:sp>
        <p:nvSpPr>
          <p:cNvPr id="3" name="Subtitle 2"/>
          <p:cNvSpPr>
            <a:spLocks noGrp="1"/>
          </p:cNvSpPr>
          <p:nvPr>
            <p:ph type="subTitle" idx="1"/>
          </p:nvPr>
        </p:nvSpPr>
        <p:spPr>
          <a:xfrm flipH="1">
            <a:off x="4644008" y="3116064"/>
            <a:ext cx="1080120" cy="889000"/>
          </a:xfrm>
        </p:spPr>
        <p:txBody>
          <a:bodyPr/>
          <a:lstStyle/>
          <a:p>
            <a:endParaRPr lang="en-GB" dirty="0"/>
          </a:p>
        </p:txBody>
      </p:sp>
      <p:pic>
        <p:nvPicPr>
          <p:cNvPr id="1026" name="Picture 2" descr="C:\Users\cpratten\Pictures\anxiety-cartoon-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25" y="404664"/>
            <a:ext cx="6264696" cy="527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4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5184576" cy="792237"/>
          </a:xfrm>
        </p:spPr>
        <p:txBody>
          <a:bodyPr/>
          <a:lstStyle/>
          <a:p>
            <a:r>
              <a:rPr lang="en-GB" dirty="0" smtClean="0"/>
              <a:t>Common symptoms</a:t>
            </a:r>
            <a:endParaRPr lang="en-GB" dirty="0"/>
          </a:p>
        </p:txBody>
      </p:sp>
      <p:sp>
        <p:nvSpPr>
          <p:cNvPr id="3" name="Subtitle 2"/>
          <p:cNvSpPr>
            <a:spLocks noGrp="1"/>
          </p:cNvSpPr>
          <p:nvPr>
            <p:ph type="subTitle" idx="1"/>
          </p:nvPr>
        </p:nvSpPr>
        <p:spPr>
          <a:xfrm>
            <a:off x="323528" y="2060848"/>
            <a:ext cx="8424936" cy="3528392"/>
          </a:xfrm>
        </p:spPr>
        <p:txBody>
          <a:bodyPr/>
          <a:lstStyle/>
          <a:p>
            <a:r>
              <a:rPr lang="en-GB" dirty="0" smtClean="0"/>
              <a:t>Expressed fears/worries</a:t>
            </a:r>
          </a:p>
          <a:p>
            <a:r>
              <a:rPr lang="en-GB" dirty="0" smtClean="0"/>
              <a:t>Crying</a:t>
            </a:r>
          </a:p>
          <a:p>
            <a:r>
              <a:rPr lang="en-GB" dirty="0" smtClean="0"/>
              <a:t>Change in behaviours; avoidance or escape</a:t>
            </a:r>
          </a:p>
          <a:p>
            <a:r>
              <a:rPr lang="en-GB" dirty="0" smtClean="0"/>
              <a:t>Anger and rage</a:t>
            </a:r>
          </a:p>
          <a:p>
            <a:r>
              <a:rPr lang="en-GB" dirty="0" smtClean="0"/>
              <a:t>Disruption to sleep</a:t>
            </a:r>
          </a:p>
          <a:p>
            <a:r>
              <a:rPr lang="en-GB" dirty="0" smtClean="0"/>
              <a:t>Repetitive behaviours, thoughts or questions</a:t>
            </a:r>
          </a:p>
          <a:p>
            <a:r>
              <a:rPr lang="en-GB" dirty="0" smtClean="0"/>
              <a:t>Panic</a:t>
            </a:r>
          </a:p>
          <a:p>
            <a:r>
              <a:rPr lang="en-GB" dirty="0" smtClean="0"/>
              <a:t>Over estimating probability and /or consequences</a:t>
            </a:r>
          </a:p>
          <a:p>
            <a:endParaRPr lang="en-GB" dirty="0"/>
          </a:p>
        </p:txBody>
      </p:sp>
      <p:pic>
        <p:nvPicPr>
          <p:cNvPr id="9218" name="Picture 2" descr="Image result for anxious childre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700808"/>
            <a:ext cx="2979093" cy="187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48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LCH Presentation Template_Aug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CorporateDocumentCategory xmlns="5a4763a0-f8b4-4352-b99e-949453f59c64">Presentation</CorporateDocumentCategory>
    <TaxCatchAll xmlns="5a4763a0-f8b4-4352-b99e-949453f59c64">
      <Value>773</Value>
    </TaxCatchAll>
    <PublicationDate xmlns="5a4763a0-f8b4-4352-b99e-949453f59c64">2017-10-24T23:00:00+00:00</PublicationDate>
    <ShortSummary xmlns="5a4763a0-f8b4-4352-b99e-949453f59c64">&lt;p&gt;This template has all the locality logo cover slides saved in the master layouts.&lt;/p&gt;</ShortSummary>
    <DocumentAuthor xmlns="5a4763a0-f8b4-4352-b99e-949453f59c64">
      <UserInfo>
        <DisplayName>Tom Stevenson</DisplayName>
        <AccountId>70</AccountId>
        <AccountType/>
      </UserInfo>
    </DocumentAuthor>
    <fd1c943533734c5a8b494b3b1c2fae76 xmlns="5a4763a0-f8b4-4352-b99e-949453f59c6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25cbece1-240f-495b-87c7-d17d25dbede7</TermId>
        </TermInfo>
      </Terms>
    </fd1c943533734c5a8b494b3b1c2fae76>
    <TaxKeywordTaxHTField xmlns="5a4763a0-f8b4-4352-b99e-949453f59c64">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emplates" ma:contentTypeID="0x010100F0797CA646BC364594023BD6F7CC82170800BB52849176776040A957C749640C2A80" ma:contentTypeVersion="8" ma:contentTypeDescription="Content type to be used for templates and forms" ma:contentTypeScope="" ma:versionID="b8ca8c45225b1adc1af0c1485dac80f7">
  <xsd:schema xmlns:xsd="http://www.w3.org/2001/XMLSchema" xmlns:xs="http://www.w3.org/2001/XMLSchema" xmlns:p="http://schemas.microsoft.com/office/2006/metadata/properties" xmlns:ns2="5a4763a0-f8b4-4352-b99e-949453f59c64" targetNamespace="http://schemas.microsoft.com/office/2006/metadata/properties" ma:root="true" ma:fieldsID="e48c87224020dec0bd60e48a5b79fa9a" ns2:_="">
    <xsd:import namespace="5a4763a0-f8b4-4352-b99e-949453f59c64"/>
    <xsd:element name="properties">
      <xsd:complexType>
        <xsd:sequence>
          <xsd:element name="documentManagement">
            <xsd:complexType>
              <xsd:all>
                <xsd:element ref="ns2:ShortSummary" minOccurs="0"/>
                <xsd:element ref="ns2:CorporateDocumentCategory"/>
                <xsd:element ref="ns2:DocumentAuthor"/>
                <xsd:element ref="ns2:PublicationDate" minOccurs="0"/>
                <xsd:element ref="ns2:TaxKeywordTaxHTField" minOccurs="0"/>
                <xsd:element ref="ns2:TaxCatchAll" minOccurs="0"/>
                <xsd:element ref="ns2:TaxCatchAllLabel" minOccurs="0"/>
                <xsd:element ref="ns2:fd1c943533734c5a8b494b3b1c2fae7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763a0-f8b4-4352-b99e-949453f59c64" elementFormDefault="qualified">
    <xsd:import namespace="http://schemas.microsoft.com/office/2006/documentManagement/types"/>
    <xsd:import namespace="http://schemas.microsoft.com/office/infopath/2007/PartnerControls"/>
    <xsd:element name="ShortSummary" ma:index="2" nillable="true" ma:displayName="Short Summary" ma:description="Provide a summary of the document" ma:internalName="ShortSummary" ma:readOnly="false">
      <xsd:simpleType>
        <xsd:restriction base="dms:Note">
          <xsd:maxLength value="255"/>
        </xsd:restriction>
      </xsd:simpleType>
    </xsd:element>
    <xsd:element name="CorporateDocumentCategory" ma:index="4" ma:displayName="Corporate Document Category" ma:description="What type of document is it a template for?" ma:format="Dropdown" ma:internalName="CorporateDocumentCategory" ma:readOnly="false">
      <xsd:simpleType>
        <xsd:restriction base="dms:Choice">
          <xsd:enumeration value="Action Plan"/>
          <xsd:enumeration value="Agenda"/>
          <xsd:enumeration value="Briefing"/>
          <xsd:enumeration value="Business Plan"/>
          <xsd:enumeration value="Contract"/>
          <xsd:enumeration value="Dashboard"/>
          <xsd:enumeration value="Email signature"/>
          <xsd:enumeration value="Guide"/>
          <xsd:enumeration value="Job Description"/>
          <xsd:enumeration value="Leaflet"/>
          <xsd:enumeration value="Letter"/>
          <xsd:enumeration value="Map"/>
          <xsd:enumeration value="Minutes"/>
          <xsd:enumeration value="Newsletter"/>
          <xsd:enumeration value="Policy and procedures"/>
          <xsd:enumeration value="Presentation"/>
          <xsd:enumeration value="Project Management"/>
          <xsd:enumeration value="Report"/>
          <xsd:enumeration value="Strategy"/>
          <xsd:enumeration value="Structure Chart"/>
          <xsd:enumeration value="Terms of Reference"/>
        </xsd:restriction>
      </xsd:simpleType>
    </xsd:element>
    <xsd:element name="DocumentAuthor" ma:index="6"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cationDate" ma:index="7" nillable="true" ma:displayName="Publication Date" ma:description="You can type a date in using the format dd/mm/yyyy" ma:format="DateOnly" ma:internalName="PublicationDate">
      <xsd:simpleType>
        <xsd:restriction base="dms:DateTime"/>
      </xsd:simpleType>
    </xsd:element>
    <xsd:element name="TaxKeywordTaxHTField" ma:index="9" nillable="true" ma:taxonomy="true" ma:internalName="TaxKeywordTaxHTField" ma:taxonomyFieldName="TaxKeyword" ma:displayName="Enterprise keywords"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7337732e-879e-4d18-ab09-d9fdd36d6367}" ma:internalName="TaxCatchAll" ma:showField="CatchAllData"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7337732e-879e-4d18-ab09-d9fdd36d6367}" ma:internalName="TaxCatchAllLabel" ma:readOnly="true" ma:showField="CatchAllDataLabel"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fd1c943533734c5a8b494b3b1c2fae76" ma:index="15" ma:taxonomy="true" ma:internalName="fd1c943533734c5a8b494b3b1c2fae76" ma:taxonomyFieldName="Team" ma:displayName="Team" ma:readOnly="false" ma:default="" ma:fieldId="{fd1c9435-3373-4c5a-8b49-4b3b1c2fae76}" ma:taxonomyMulti="true" ma:sspId="3c93435a-33c6-49d6-a58b-a435d3f5b903" ma:termSetId="98b4ef31-a258-4b19-bc3f-347750cdef4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EB6C02-E2CF-40DD-BBA3-109CD8F5267A}">
  <ds:schemaRefs>
    <ds:schemaRef ds:uri="http://schemas.microsoft.com/office/2006/metadata/longProperties"/>
  </ds:schemaRefs>
</ds:datastoreItem>
</file>

<file path=customXml/itemProps2.xml><?xml version="1.0" encoding="utf-8"?>
<ds:datastoreItem xmlns:ds="http://schemas.openxmlformats.org/officeDocument/2006/customXml" ds:itemID="{5AC75FE4-D982-4EBB-9240-6BC6A6D82B4D}">
  <ds:schemaRefs>
    <ds:schemaRef ds:uri="http://purl.org/dc/dcmitype/"/>
    <ds:schemaRef ds:uri="http://schemas.microsoft.com/office/2006/metadata/properties"/>
    <ds:schemaRef ds:uri="http://purl.org/dc/terms/"/>
    <ds:schemaRef ds:uri="5a4763a0-f8b4-4352-b99e-949453f59c64"/>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297D4EB4-30B0-4338-BD69-C365BA0A74FB}">
  <ds:schemaRefs>
    <ds:schemaRef ds:uri="http://schemas.microsoft.com/sharepoint/v3/contenttype/forms"/>
  </ds:schemaRefs>
</ds:datastoreItem>
</file>

<file path=customXml/itemProps4.xml><?xml version="1.0" encoding="utf-8"?>
<ds:datastoreItem xmlns:ds="http://schemas.openxmlformats.org/officeDocument/2006/customXml" ds:itemID="{4BFB6751-27DE-4BC0-926C-5D7FC7F9B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763a0-f8b4-4352-b99e-949453f59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CLCH Presentation Template_Aug2015</Template>
  <TotalTime>7273</TotalTime>
  <Words>820</Words>
  <Application>Microsoft Office PowerPoint</Application>
  <PresentationFormat>On-screen Show (4:3)</PresentationFormat>
  <Paragraphs>180</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Aharoni</vt:lpstr>
      <vt:lpstr>Antique Olive</vt:lpstr>
      <vt:lpstr>Arial</vt:lpstr>
      <vt:lpstr>Berlin Sans FB Demi</vt:lpstr>
      <vt:lpstr>Calibri</vt:lpstr>
      <vt:lpstr>CLCH Presentation Template_Aug2015</vt:lpstr>
      <vt:lpstr>Anxiety; how to support your child’s emotional wellbeing</vt:lpstr>
      <vt:lpstr>Agenda</vt:lpstr>
      <vt:lpstr>PowerPoint Presentation</vt:lpstr>
      <vt:lpstr>PowerPoint Presentation</vt:lpstr>
      <vt:lpstr>What is anxiety?</vt:lpstr>
      <vt:lpstr>Common worries</vt:lpstr>
      <vt:lpstr>Forms of anxiety</vt:lpstr>
      <vt:lpstr>PowerPoint Presentation</vt:lpstr>
      <vt:lpstr>Common symptoms</vt:lpstr>
      <vt:lpstr>Common physical symptoms</vt:lpstr>
      <vt:lpstr>What maintains anxiety?</vt:lpstr>
      <vt:lpstr>What maintains anxiety?</vt:lpstr>
      <vt:lpstr>Avoidance </vt:lpstr>
      <vt:lpstr>Avoidance </vt:lpstr>
      <vt:lpstr>Anxiety v motivation </vt:lpstr>
      <vt:lpstr>PowerPoint Presentation</vt:lpstr>
      <vt:lpstr>21st Century skills</vt:lpstr>
      <vt:lpstr>Protective factors</vt:lpstr>
      <vt:lpstr>PowerPoint Presentation</vt:lpstr>
      <vt:lpstr>Helping children cope with anxiety</vt:lpstr>
      <vt:lpstr>Helping children cope with anxiety</vt:lpstr>
      <vt:lpstr>Coping strategies</vt:lpstr>
      <vt:lpstr>Relaxation techniques</vt:lpstr>
      <vt:lpstr>Calming techniques</vt:lpstr>
      <vt:lpstr>Calming techniques</vt:lpstr>
      <vt:lpstr>Facing fears</vt:lpstr>
      <vt:lpstr>PowerPoint Presentation</vt:lpstr>
      <vt:lpstr>Additional resources</vt:lpstr>
      <vt:lpstr>Additional resources</vt:lpstr>
      <vt:lpstr>Additional resources</vt:lpstr>
      <vt:lpstr>Parenting advice</vt:lpstr>
      <vt:lpstr>When to seek professional help</vt:lpstr>
      <vt:lpstr>Professional help</vt:lpstr>
      <vt:lpstr>Richmond School Nursing Service </vt:lpstr>
    </vt:vector>
  </TitlesOfParts>
  <Company>Central London Community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logo_Slide template</dc:title>
  <dc:creator>Tom Stevenson</dc:creator>
  <cp:lastModifiedBy>Rebecca Shaw</cp:lastModifiedBy>
  <cp:revision>185</cp:revision>
  <cp:lastPrinted>2015-08-06T13:35:15Z</cp:lastPrinted>
  <dcterms:created xsi:type="dcterms:W3CDTF">2015-08-10T16:06:43Z</dcterms:created>
  <dcterms:modified xsi:type="dcterms:W3CDTF">2021-10-20T11:50:56Z</dcterms:modified>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CLCHT-167-35</vt:lpwstr>
  </property>
  <property fmtid="{D5CDD505-2E9C-101B-9397-08002B2CF9AE}" pid="3" name="_dlc_DocIdItemGuid">
    <vt:lpwstr>7aab4d3b-97e8-41ac-8711-9d4641901be8</vt:lpwstr>
  </property>
  <property fmtid="{D5CDD505-2E9C-101B-9397-08002B2CF9AE}" pid="4" name="_dlc_DocIdUrl">
    <vt:lpwstr>http://srv-intranet/NonClinicalServices/Communications/_layouts/DocIdRedir.aspx?ID=CLCHT-167-35, CLCHT-167-35</vt:lpwstr>
  </property>
  <property fmtid="{D5CDD505-2E9C-101B-9397-08002B2CF9AE}" pid="5" name="ol_Department">
    <vt:lpwstr/>
  </property>
  <property fmtid="{D5CDD505-2E9C-101B-9397-08002B2CF9AE}" pid="6" name="ReportOwner">
    <vt:lpwstr>69</vt:lpwstr>
  </property>
  <property fmtid="{D5CDD505-2E9C-101B-9397-08002B2CF9AE}" pid="7" name="TaxKeyword">
    <vt:lpwstr/>
  </property>
  <property fmtid="{D5CDD505-2E9C-101B-9397-08002B2CF9AE}" pid="8" name="display_urn:schemas-microsoft-com:office:office#ReportOwner">
    <vt:lpwstr>Peter Sas</vt:lpwstr>
  </property>
  <property fmtid="{D5CDD505-2E9C-101B-9397-08002B2CF9AE}" pid="9" name="xd_Signature">
    <vt:lpwstr/>
  </property>
  <property fmtid="{D5CDD505-2E9C-101B-9397-08002B2CF9AE}" pid="10" name="Order">
    <vt:lpwstr>500.000000000000</vt:lpwstr>
  </property>
  <property fmtid="{D5CDD505-2E9C-101B-9397-08002B2CF9AE}" pid="11" name="TemplateUrl">
    <vt:lpwstr/>
  </property>
  <property fmtid="{D5CDD505-2E9C-101B-9397-08002B2CF9AE}" pid="12" name="xd_ProgID">
    <vt:lpwstr/>
  </property>
  <property fmtid="{D5CDD505-2E9C-101B-9397-08002B2CF9AE}" pid="13" name="ContentTypeId">
    <vt:lpwstr>0x010100F0797CA646BC364594023BD6F7CC82170800BB52849176776040A957C749640C2A80</vt:lpwstr>
  </property>
  <property fmtid="{D5CDD505-2E9C-101B-9397-08002B2CF9AE}" pid="14" name="Team">
    <vt:lpwstr>773;#Communications|25cbece1-240f-495b-87c7-d17d25dbede7</vt:lpwstr>
  </property>
</Properties>
</file>